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Helvetica Neue"/>
      <p:regular r:id="rId28"/>
      <p:bold r:id="rId29"/>
      <p:italic r:id="rId30"/>
      <p:boldItalic r:id="rId31"/>
    </p:embeddedFont>
    <p:embeddedFont>
      <p:font typeface="Helvetica Neue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33" Type="http://schemas.openxmlformats.org/officeDocument/2006/relationships/font" Target="fonts/HelveticaNeueLight-bold.fntdata"/><Relationship Id="rId10" Type="http://schemas.openxmlformats.org/officeDocument/2006/relationships/slide" Target="slides/slide5.xml"/><Relationship Id="rId32" Type="http://schemas.openxmlformats.org/officeDocument/2006/relationships/font" Target="fonts/HelveticaNeueLight-regular.fntdata"/><Relationship Id="rId13" Type="http://schemas.openxmlformats.org/officeDocument/2006/relationships/slide" Target="slides/slide8.xml"/><Relationship Id="rId35" Type="http://schemas.openxmlformats.org/officeDocument/2006/relationships/font" Target="fonts/HelveticaNeueLight-boldItalic.fntdata"/><Relationship Id="rId12" Type="http://schemas.openxmlformats.org/officeDocument/2006/relationships/slide" Target="slides/slide7.xml"/><Relationship Id="rId34" Type="http://schemas.openxmlformats.org/officeDocument/2006/relationships/font" Target="fonts/HelveticaNeueLight-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entimeter.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e1e60dd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e1e60dd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1589ab404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d1589ab404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d1589ab404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1589ab404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t/>
            </a:r>
            <a:endParaRPr/>
          </a:p>
        </p:txBody>
      </p:sp>
      <p:sp>
        <p:nvSpPr>
          <p:cNvPr id="199" name="Google Shape;199;gd1589ab404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ab9372da6_0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cab9372da6_0_5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sv">
                <a:solidFill>
                  <a:schemeClr val="dk1"/>
                </a:solidFill>
              </a:rPr>
              <a:t>Ierosinājumi</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v">
                <a:solidFill>
                  <a:schemeClr val="dk1"/>
                </a:solidFill>
              </a:rPr>
              <a:t>- Pievienojiet vēl vienu noteikumu, proti, komandai ir jāizskaidro darbības radītās emisijas PIRMS kārts novietošanas. Tas var paildzināt spēli, taču tā būs labāk saprotams, kas ietekmē oglekļa emisiju lielumu.</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v">
                <a:solidFill>
                  <a:schemeClr val="dk1"/>
                </a:solidFill>
              </a:rPr>
              <a:t>- Pēc viena vai diviem raundiem samainiet komandas, lai veicinātu jaunas diskusijas.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v">
                <a:solidFill>
                  <a:schemeClr val="dk1"/>
                </a:solidFill>
              </a:rPr>
              <a:t>- Spēlējiet trīs cilvēku grupās, lai būtu vairāk diskusiju, vai arī divu cilvēku komandas, lai spēle būtu ātrāka.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205" name="Google Shape;205;gcab9372da6_0_5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b810bc696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b810bc696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900"/>
          </a:p>
        </p:txBody>
      </p:sp>
      <p:sp>
        <p:nvSpPr>
          <p:cNvPr id="212" name="Google Shape;212;gb810bc696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1814cc6c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1814cc6c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aea461e3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aea461e3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aea461e39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aea461e39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a:solidFill>
                  <a:schemeClr val="dk1"/>
                </a:solidFill>
              </a:rPr>
              <a:t>Tā sauktajā aktīvajā oglekļa ciklā ogleklis plūst caur atmosfēru, biosfēru un okeāniem. Oglekļa daudzums šajās trijās vietās agrāk parasti atradās līdzsvarā. Tomēr nu šis līdzsvars oglekļa dioksīda emisiju dēļ ir izjaukts..</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   Daļu oglekļa dioksīda</a:t>
            </a:r>
            <a:r>
              <a:rPr lang="sv">
                <a:solidFill>
                  <a:schemeClr val="dk1"/>
                </a:solidFill>
              </a:rPr>
              <a:t> pakāpeniski absorbē okeāni un augi. Tādējādi visās oglekļa aprites cikla daļās palielinās oglekļa daudzums. Pēc 50 gadiem atmosfērā vēl saglabāsies puse no tajā mūsdienās nonākušā oglekļa dioksīda daudzuma. Pēc 1000 gadiem būs palikusi vēl ceturtā daļa, tā ietekmēs klimatu, pastiprinot siltumnīcas efektu. Tādējādi nepietiek ar emisiju samazināšanu; tām ir  jāsasniedz nulles līmenis, ja vēlamies ierobežot globālo uzkaršanu.</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aea461e39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caea461e39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Starp bieži sastopamiem pārpratumiem ir doma, ka atmosfērā nonākušais oglekļa </a:t>
            </a:r>
            <a:r>
              <a:rPr lang="sv"/>
              <a:t>dioksīds aizplūst kosmosā, sadalās vai sairst, bet tā nav taisnība. Patiesībā daļu no tā pakāpeniski absorbē okeāni un augi.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e1f2b02c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e1f2b02c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de1f2b02c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de1f2b02c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Izmantojiet šo slaidu, lai apspriestu dažādus ilgtspējīga dzīvesveida aspektus</a:t>
            </a:r>
            <a:r>
              <a:rPr lang="sv"/>
              <a:t>.</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ab9372d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ab9372d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798e60b9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9798e60b9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a:solidFill>
                  <a:schemeClr val="dk1"/>
                </a:solidFill>
              </a:rPr>
              <a:t>Ar šī slaida palīdzību apspriediet dažādus ilgtspējīga patēriņa aspektus</a:t>
            </a:r>
            <a:r>
              <a:rPr lang="sv">
                <a:solidFill>
                  <a:schemeClr val="dk1"/>
                </a:solidFill>
              </a:rPr>
              <a:t>.</a:t>
            </a:r>
            <a:endParaRPr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dcf32512ac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dcf32512ac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cf32512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dcf32512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1814cc6c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1814cc6c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e1e60dd8a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e1e60dd8a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v" sz="1200"/>
              <a:t>Ierosinājums</a:t>
            </a:r>
            <a:r>
              <a:rPr b="1" lang="sv" sz="1200"/>
              <a:t>: </a:t>
            </a:r>
            <a:r>
              <a:rPr lang="sv" sz="1200"/>
              <a:t>izveidojiet </a:t>
            </a:r>
            <a:r>
              <a:rPr lang="sv" sz="1200" u="sng">
                <a:solidFill>
                  <a:schemeClr val="hlink"/>
                </a:solidFill>
                <a:hlinkClick r:id="rId2"/>
              </a:rPr>
              <a:t>Mentimeter </a:t>
            </a:r>
            <a:r>
              <a:rPr lang="sv" sz="1200"/>
              <a:t>aptauju ar šo jautājumu. Vecāku skolēnu grupā var sākt ar jautājumu: ”Ko jūs domājat un jūtat attiecībā uz klimata parmaiņām?” un atbildes parādīt vārdu mākonī.</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sv" sz="1200"/>
              <a:t>Klimata trauksme jeb klimata ciešanas ir termini, ar ko apzīmē spēcīgas negatīvas emocijas, kas saistītas ar klimata pārmaiņām. To vidū ir uztraukums par pašas personas un kolektīvo drošību, panikas lēkmes, depresija, ēstgribas zudums un vainas sajūta par rīcību, kas apdraud klimata stabilitāti. Kauns un vaina var izpausties arī apspriežot klimata jautājumus. Daži cilvēki var izteikt vienaldzību: ”Lai ko mēs darītu, tam nav nozīmes.”</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rPr lang="sv" sz="1200"/>
              <a:t>Lai gan var rasties vēlme izvairīties no sāpīgu tēmu apspriešanas, jo īpaši ar jauniešiem un bērniem, tas var radīt priekšstatu, ka pieaugušie nevar apspriest šos jautājumus, kas bieži vien ir vēl sliktāk. Iedrošiniet skolēnus atklāti diskutēt, uzklausiet viņus un iejūtīgi atbildiet. Panāciet, lai viņi justos sadzirdēti un atbalstīti.</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e1f2b02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e1f2b02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e1f2b02c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de1f2b02c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sv"/>
              <a:t>K</a:t>
            </a:r>
            <a:r>
              <a:rPr lang="sv"/>
              <a:t>limata pārmaiņas izraisa siltumnīcefekta gāzu emisijas, galvenokārt no fosilā kurināmā (</a:t>
            </a:r>
            <a:r>
              <a:rPr b="1" lang="sv"/>
              <a:t>cēloņi</a:t>
            </a:r>
            <a:r>
              <a:rPr lang="sv"/>
              <a:t>). Tās ir kļuvušas daudz lielākas, palielinot SEG koncentrāciju atmosfērā. Tas pastiprina dabisko siltumnīcas efektu, izraisot globālo sasilšanu. </a:t>
            </a:r>
            <a:r>
              <a:rPr b="1" lang="sv"/>
              <a:t>Novēroto klimata pārmaiņu</a:t>
            </a:r>
            <a:r>
              <a:rPr lang="sv"/>
              <a:t> vidū ir temperatūras paaugstināšanās par 0,8-1 °C, jūras līmeņa celšanās, vairāk karstuma viļņu, izmaiņas lietus modeļos un ledāju atkāpšanās.</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sv"/>
              <a:t>Šo pārmaiņu </a:t>
            </a:r>
            <a:r>
              <a:rPr b="1" lang="sv"/>
              <a:t>sekas </a:t>
            </a:r>
            <a:r>
              <a:rPr lang="sv"/>
              <a:t>ir sausums, plūdi, krastu erozija, izzūdoša bioloģiskā daudzveidība un lauksaimnieciskās darbības traucējumi. Visvairāk cieš jau tāpat mazaizsargātie iedzīvotāji.</a:t>
            </a:r>
            <a:endParaRPr/>
          </a:p>
          <a:p>
            <a:pPr indent="0" lvl="0" marL="0" rtl="0" algn="l">
              <a:spcBef>
                <a:spcPts val="0"/>
              </a:spcBef>
              <a:spcAft>
                <a:spcPts val="0"/>
              </a:spcAft>
              <a:buSzPts val="1100"/>
              <a:buNone/>
            </a:pPr>
            <a:r>
              <a:rPr lang="sv"/>
              <a:t>Lai to novērstu, vajadzīga daudzpusīga rīcība, tostarp:</a:t>
            </a:r>
            <a:endParaRPr/>
          </a:p>
          <a:p>
            <a:pPr indent="-298450" lvl="0" marL="457200" rtl="0" algn="l">
              <a:spcBef>
                <a:spcPts val="0"/>
              </a:spcBef>
              <a:spcAft>
                <a:spcPts val="0"/>
              </a:spcAft>
              <a:buSzPts val="1100"/>
              <a:buChar char="-"/>
            </a:pPr>
            <a:r>
              <a:rPr lang="sv"/>
              <a:t>dzīvesveida izmaiņas. Cilvēki var samazināt savu personīgo oglekļa pēdu, izveidojot videi draudzīgus ieradumus, piemēram, augu valsts uzturu un samazinātu patēriņu;</a:t>
            </a:r>
            <a:endParaRPr/>
          </a:p>
          <a:p>
            <a:pPr indent="-298450" lvl="0" marL="457200" rtl="0" algn="l">
              <a:spcBef>
                <a:spcPts val="0"/>
              </a:spcBef>
              <a:spcAft>
                <a:spcPts val="0"/>
              </a:spcAft>
              <a:buSzPts val="1100"/>
              <a:buChar char="-"/>
            </a:pPr>
            <a:r>
              <a:rPr lang="sv"/>
              <a:t>politiskus mērus. Valdībām jāievieš emisiju ierobežojumi un maksa par oglekļa izmešiem, stimulējot to samazināšanas pasākumus un aizliedzot darbību, kas rada lielas emisijas;</a:t>
            </a:r>
            <a:endParaRPr/>
          </a:p>
          <a:p>
            <a:pPr indent="-298450" lvl="0" marL="457200" rtl="0" algn="l">
              <a:spcBef>
                <a:spcPts val="0"/>
              </a:spcBef>
              <a:spcAft>
                <a:spcPts val="0"/>
              </a:spcAft>
              <a:buSzPts val="1100"/>
              <a:buChar char="-"/>
            </a:pPr>
            <a:r>
              <a:rPr lang="sv"/>
              <a:t>inovatīvas tehnoloģijas. Ir būtiski dažādās nozarēs pāriet uz tehnoloģijām, kas rada maz oglekļa emisiju.</a:t>
            </a:r>
            <a:endParaRPr/>
          </a:p>
          <a:p>
            <a:pPr indent="0" lvl="0" marL="0" rtl="0" algn="l">
              <a:spcBef>
                <a:spcPts val="0"/>
              </a:spcBef>
              <a:spcAft>
                <a:spcPts val="0"/>
              </a:spcAft>
              <a:buClr>
                <a:schemeClr val="dk1"/>
              </a:buClr>
              <a:buSzPts val="1100"/>
              <a:buFont typeface="Arial"/>
              <a:buNone/>
            </a:pPr>
            <a:r>
              <a:rPr lang="sv"/>
              <a:t>Šādas rīcības mērķis ir ierobežot globālo sasilšanui līdz 2 °C vai vēl mazāk, kā to nosaka Parīzes vienošanās.</a:t>
            </a:r>
            <a:endParaRPr/>
          </a:p>
          <a:p>
            <a:pPr indent="0" lvl="0" marL="0" rtl="0" algn="l">
              <a:spcBef>
                <a:spcPts val="0"/>
              </a:spcBef>
              <a:spcAft>
                <a:spcPts val="0"/>
              </a:spcAft>
              <a:buSzPts val="1100"/>
              <a:buNone/>
            </a:pPr>
            <a:r>
              <a:t/>
            </a:r>
            <a:endParaRPr/>
          </a:p>
        </p:txBody>
      </p:sp>
      <p:sp>
        <p:nvSpPr>
          <p:cNvPr id="93" name="Google Shape;93;gde1f2b02c7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3b9e6246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e3b9e62465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br>
              <a:rPr lang="sv" sz="12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p:txBody>
      </p:sp>
      <p:sp>
        <p:nvSpPr>
          <p:cNvPr id="137" name="Google Shape;137;ge3b9e62465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1589ab40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1589ab40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cf32512a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dcf32512a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3478"/>
              </a:lnSpc>
              <a:spcBef>
                <a:spcPts val="1100"/>
              </a:spcBef>
              <a:spcAft>
                <a:spcPts val="1100"/>
              </a:spcAft>
              <a:buNone/>
            </a:pPr>
            <a:r>
              <a:t/>
            </a: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klimatssauc.com/video-instrukcij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5.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 name="Shape 59"/>
        <p:cNvGrpSpPr/>
        <p:nvPr/>
      </p:nvGrpSpPr>
      <p:grpSpPr>
        <a:xfrm>
          <a:off x="0" y="0"/>
          <a:ext cx="0" cy="0"/>
          <a:chOff x="0" y="0"/>
          <a:chExt cx="0" cy="0"/>
        </a:xfrm>
      </p:grpSpPr>
      <p:sp>
        <p:nvSpPr>
          <p:cNvPr id="60" name="Google Shape;60;p14"/>
          <p:cNvSpPr txBox="1"/>
          <p:nvPr>
            <p:ph type="title"/>
          </p:nvPr>
        </p:nvSpPr>
        <p:spPr>
          <a:xfrm>
            <a:off x="1058075" y="415900"/>
            <a:ext cx="70473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Clr>
                <a:schemeClr val="dk1"/>
              </a:buClr>
              <a:buSzPts val="990"/>
              <a:buFont typeface="Arial"/>
              <a:buNone/>
            </a:pPr>
            <a:r>
              <a:rPr lang="sv" sz="4400">
                <a:latin typeface="Helvetica Neue Light"/>
                <a:ea typeface="Helvetica Neue Light"/>
                <a:cs typeface="Helvetica Neue Light"/>
                <a:sym typeface="Helvetica Neue Light"/>
              </a:rPr>
              <a:t>Norādījumi skolotājiem</a:t>
            </a:r>
            <a:endParaRPr sz="4400">
              <a:latin typeface="Helvetica Neue Light"/>
              <a:ea typeface="Helvetica Neue Light"/>
              <a:cs typeface="Helvetica Neue Light"/>
              <a:sym typeface="Helvetica Neue Light"/>
            </a:endParaRPr>
          </a:p>
          <a:p>
            <a:pPr indent="0" lvl="0" marL="0" rtl="0" algn="l">
              <a:lnSpc>
                <a:spcPct val="115000"/>
              </a:lnSpc>
              <a:spcBef>
                <a:spcPts val="1200"/>
              </a:spcBef>
              <a:spcAft>
                <a:spcPts val="0"/>
              </a:spcAft>
              <a:buClr>
                <a:schemeClr val="dk1"/>
              </a:buClr>
              <a:buSzPts val="990"/>
              <a:buFont typeface="Arial"/>
              <a:buNone/>
            </a:pPr>
            <a:br>
              <a:rPr lang="sv" sz="4400"/>
            </a:br>
            <a:br>
              <a:rPr lang="sv" sz="4400"/>
            </a:br>
            <a:endParaRPr sz="4400"/>
          </a:p>
          <a:p>
            <a:pPr indent="0" lvl="0" marL="0" rtl="0" algn="l">
              <a:lnSpc>
                <a:spcPct val="90000"/>
              </a:lnSpc>
              <a:spcBef>
                <a:spcPts val="0"/>
              </a:spcBef>
              <a:spcAft>
                <a:spcPts val="0"/>
              </a:spcAft>
              <a:buClr>
                <a:schemeClr val="dk1"/>
              </a:buClr>
              <a:buSzPct val="100000"/>
              <a:buFont typeface="Calibri"/>
              <a:buNone/>
            </a:pPr>
            <a:r>
              <a:t/>
            </a:r>
            <a:endParaRPr sz="4400">
              <a:latin typeface="Helvetica Neue Light"/>
              <a:ea typeface="Helvetica Neue Light"/>
              <a:cs typeface="Helvetica Neue Light"/>
              <a:sym typeface="Helvetica Neue Light"/>
            </a:endParaRPr>
          </a:p>
        </p:txBody>
      </p:sp>
      <p:sp>
        <p:nvSpPr>
          <p:cNvPr id="61" name="Google Shape;61;p14"/>
          <p:cNvSpPr txBox="1"/>
          <p:nvPr>
            <p:ph idx="1" type="body"/>
          </p:nvPr>
        </p:nvSpPr>
        <p:spPr>
          <a:xfrm>
            <a:off x="1058075" y="1152475"/>
            <a:ext cx="7047300" cy="3416400"/>
          </a:xfrm>
          <a:prstGeom prst="rect">
            <a:avLst/>
          </a:prstGeom>
        </p:spPr>
        <p:txBody>
          <a:bodyPr anchorCtr="0" anchor="t" bIns="91425" lIns="91425" spcFirstLastPara="1" rIns="91425" wrap="square" tIns="91425">
            <a:normAutofit/>
          </a:bodyPr>
          <a:lstStyle/>
          <a:p>
            <a:pPr indent="-228600" lvl="0" marL="228600" rtl="0" algn="l">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Lūdzu, droši labojiet prezentāciju. </a:t>
            </a:r>
            <a:endParaRPr>
              <a:solidFill>
                <a:schemeClr val="dk1"/>
              </a:solidFill>
              <a:latin typeface="Helvetica Neue Light"/>
              <a:ea typeface="Helvetica Neue Light"/>
              <a:cs typeface="Helvetica Neue Light"/>
              <a:sym typeface="Helvetica Neue Light"/>
            </a:endParaRPr>
          </a:p>
          <a:p>
            <a:pPr indent="-228600" lvl="0" marL="228600" rtl="0" algn="l">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Zem slaidiem ir atrodami daži papildu skaidrojumi. </a:t>
            </a:r>
            <a:endParaRPr>
              <a:solidFill>
                <a:schemeClr val="dk1"/>
              </a:solidFill>
              <a:latin typeface="Helvetica Neue Light"/>
              <a:ea typeface="Helvetica Neue Light"/>
              <a:cs typeface="Helvetica Neue Light"/>
              <a:sym typeface="Helvetica Neue Light"/>
            </a:endParaRPr>
          </a:p>
          <a:p>
            <a:pPr indent="-228600" lvl="0" marL="228600" rtl="0" algn="l">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Lūdzu, ievērojiet, ka dažiem slaidiem ir animācija. </a:t>
            </a:r>
            <a:endParaRPr>
              <a:solidFill>
                <a:schemeClr val="dk1"/>
              </a:solidFill>
              <a:latin typeface="Helvetica Neue Light"/>
              <a:ea typeface="Helvetica Neue Light"/>
              <a:cs typeface="Helvetica Neue Light"/>
              <a:sym typeface="Helvetica Neue Light"/>
            </a:endParaRPr>
          </a:p>
          <a:p>
            <a:pPr indent="-228600" lvl="0" marL="228600" rtl="0" algn="l">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Pirms prezentācijas pārbaudiet 11. slaida video saiti!</a:t>
            </a:r>
            <a:endParaRPr>
              <a:solidFill>
                <a:schemeClr val="dk1"/>
              </a:solidFill>
              <a:latin typeface="Helvetica Neue Light"/>
              <a:ea typeface="Helvetica Neue Light"/>
              <a:cs typeface="Helvetica Neue Light"/>
              <a:sym typeface="Helvetica Neue Light"/>
            </a:endParaRPr>
          </a:p>
          <a:p>
            <a:pPr indent="0" lvl="0" marL="228600" rtl="0" algn="l">
              <a:lnSpc>
                <a:spcPct val="100000"/>
              </a:lnSpc>
              <a:spcBef>
                <a:spcPts val="0"/>
              </a:spcBef>
              <a:spcAft>
                <a:spcPts val="0"/>
              </a:spcAft>
              <a:buNone/>
            </a:pPr>
            <a:r>
              <a:t/>
            </a:r>
            <a:endParaRPr>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3"/>
          <p:cNvPicPr preferRelativeResize="0"/>
          <p:nvPr/>
        </p:nvPicPr>
        <p:blipFill>
          <a:blip r:embed="rId3">
            <a:alphaModFix/>
          </a:blip>
          <a:stretch>
            <a:fillRect/>
          </a:stretch>
        </p:blipFill>
        <p:spPr>
          <a:xfrm>
            <a:off x="268576" y="982225"/>
            <a:ext cx="2466163" cy="3741251"/>
          </a:xfrm>
          <a:prstGeom prst="rect">
            <a:avLst/>
          </a:prstGeom>
          <a:noFill/>
          <a:ln>
            <a:noFill/>
          </a:ln>
        </p:spPr>
      </p:pic>
      <p:pic>
        <p:nvPicPr>
          <p:cNvPr id="191" name="Google Shape;191;p23"/>
          <p:cNvPicPr preferRelativeResize="0"/>
          <p:nvPr/>
        </p:nvPicPr>
        <p:blipFill>
          <a:blip r:embed="rId4">
            <a:alphaModFix/>
          </a:blip>
          <a:stretch>
            <a:fillRect/>
          </a:stretch>
        </p:blipFill>
        <p:spPr>
          <a:xfrm>
            <a:off x="3254250" y="1015475"/>
            <a:ext cx="2444242" cy="3708001"/>
          </a:xfrm>
          <a:prstGeom prst="rect">
            <a:avLst/>
          </a:prstGeom>
          <a:noFill/>
          <a:ln>
            <a:noFill/>
          </a:ln>
        </p:spPr>
      </p:pic>
      <p:sp>
        <p:nvSpPr>
          <p:cNvPr id="192" name="Google Shape;192;p23"/>
          <p:cNvSpPr txBox="1"/>
          <p:nvPr/>
        </p:nvSpPr>
        <p:spPr>
          <a:xfrm>
            <a:off x="6239950" y="831700"/>
            <a:ext cx="2635500" cy="1885500"/>
          </a:xfrm>
          <a:prstGeom prst="rect">
            <a:avLst/>
          </a:prstGeom>
          <a:solidFill>
            <a:srgbClr val="F3F3F3"/>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lang="sv" sz="2200">
                <a:solidFill>
                  <a:schemeClr val="dk1"/>
                </a:solidFill>
                <a:latin typeface="Helvetica Neue Light"/>
                <a:ea typeface="Helvetica Neue Light"/>
                <a:cs typeface="Helvetica Neue Light"/>
                <a:sym typeface="Helvetica Neue Light"/>
              </a:rPr>
              <a:t>Kategoriju krāsas</a:t>
            </a:r>
            <a:endParaRPr sz="2200">
              <a:solidFill>
                <a:schemeClr val="dk1"/>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t/>
            </a:r>
            <a:endParaRPr sz="2200">
              <a:solidFill>
                <a:schemeClr val="dk1"/>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lang="sv" sz="1600">
                <a:solidFill>
                  <a:srgbClr val="5DAAB5"/>
                </a:solidFill>
                <a:latin typeface="Helvetica Neue Light"/>
                <a:ea typeface="Helvetica Neue Light"/>
                <a:cs typeface="Helvetica Neue Light"/>
                <a:sym typeface="Helvetica Neue Light"/>
              </a:rPr>
              <a:t>Tirkīzs = Pārtika</a:t>
            </a:r>
            <a:endParaRPr i="0" sz="16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lang="sv" sz="1600">
                <a:solidFill>
                  <a:srgbClr val="FED872"/>
                </a:solidFill>
                <a:latin typeface="Helvetica Neue Light"/>
                <a:ea typeface="Helvetica Neue Light"/>
                <a:cs typeface="Helvetica Neue Light"/>
                <a:sym typeface="Helvetica Neue Light"/>
              </a:rPr>
              <a:t>Dzeltens = Transports</a:t>
            </a:r>
            <a:endParaRPr i="0" sz="16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lang="sv" sz="1600">
                <a:solidFill>
                  <a:srgbClr val="F2CDC8"/>
                </a:solidFill>
                <a:latin typeface="Helvetica Neue Light"/>
                <a:ea typeface="Helvetica Neue Light"/>
                <a:cs typeface="Helvetica Neue Light"/>
                <a:sym typeface="Helvetica Neue Light"/>
              </a:rPr>
              <a:t>Sārts = Mājoklis</a:t>
            </a:r>
            <a:r>
              <a:rPr i="0" lang="sv" sz="1600" u="none" cap="none" strike="noStrike">
                <a:solidFill>
                  <a:srgbClr val="F2CDC8"/>
                </a:solidFill>
                <a:latin typeface="Helvetica Neue Light"/>
                <a:ea typeface="Helvetica Neue Light"/>
                <a:cs typeface="Helvetica Neue Light"/>
                <a:sym typeface="Helvetica Neue Light"/>
              </a:rPr>
              <a:t> </a:t>
            </a:r>
            <a:endParaRPr sz="1600">
              <a:solidFill>
                <a:srgbClr val="366063"/>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lang="sv" sz="1600">
                <a:solidFill>
                  <a:srgbClr val="366063"/>
                </a:solidFill>
                <a:latin typeface="Helvetica Neue Light"/>
                <a:ea typeface="Helvetica Neue Light"/>
                <a:cs typeface="Helvetica Neue Light"/>
                <a:sym typeface="Helvetica Neue Light"/>
              </a:rPr>
              <a:t>Tumši zaļš = Cits</a:t>
            </a:r>
            <a:endParaRPr i="0" sz="1600" u="none" cap="none" strike="noStrike">
              <a:solidFill>
                <a:srgbClr val="366063"/>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t/>
            </a:r>
            <a:endParaRPr sz="1000">
              <a:solidFill>
                <a:srgbClr val="366063"/>
              </a:solidFill>
              <a:latin typeface="Helvetica Neue Light"/>
              <a:ea typeface="Helvetica Neue Light"/>
              <a:cs typeface="Helvetica Neue Light"/>
              <a:sym typeface="Helvetica Neue Light"/>
            </a:endParaRPr>
          </a:p>
        </p:txBody>
      </p:sp>
      <p:sp>
        <p:nvSpPr>
          <p:cNvPr id="193" name="Google Shape;193;p23"/>
          <p:cNvSpPr txBox="1"/>
          <p:nvPr/>
        </p:nvSpPr>
        <p:spPr>
          <a:xfrm>
            <a:off x="6239950" y="2656000"/>
            <a:ext cx="2635500" cy="2144100"/>
          </a:xfrm>
          <a:prstGeom prst="rect">
            <a:avLst/>
          </a:prstGeom>
          <a:solidFill>
            <a:srgbClr val="F3F3F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sv" sz="1800">
                <a:solidFill>
                  <a:schemeClr val="dk1"/>
                </a:solidFill>
                <a:latin typeface="Helvetica Neue Light"/>
                <a:ea typeface="Helvetica Neue Light"/>
                <a:cs typeface="Helvetica Neue Light"/>
                <a:sym typeface="Helvetica Neue Light"/>
              </a:rPr>
              <a:t>CO</a:t>
            </a:r>
            <a:r>
              <a:rPr baseline="-25000" lang="sv" sz="1800">
                <a:solidFill>
                  <a:schemeClr val="dk1"/>
                </a:solidFill>
                <a:latin typeface="Helvetica Neue Light"/>
                <a:ea typeface="Helvetica Neue Light"/>
                <a:cs typeface="Helvetica Neue Light"/>
                <a:sym typeface="Helvetica Neue Light"/>
              </a:rPr>
              <a:t>2</a:t>
            </a:r>
            <a:r>
              <a:rPr lang="sv" sz="1800">
                <a:solidFill>
                  <a:schemeClr val="dk1"/>
                </a:solidFill>
                <a:latin typeface="Helvetica Neue Light"/>
                <a:ea typeface="Helvetica Neue Light"/>
                <a:cs typeface="Helvetica Neue Light"/>
                <a:sym typeface="Helvetica Neue Light"/>
              </a:rPr>
              <a:t>ekv.</a:t>
            </a:r>
            <a:endParaRPr sz="18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sv" sz="1200">
                <a:solidFill>
                  <a:schemeClr val="dk1"/>
                </a:solidFill>
                <a:latin typeface="Helvetica Neue Light"/>
                <a:ea typeface="Helvetica Neue Light"/>
                <a:cs typeface="Helvetica Neue Light"/>
                <a:sym typeface="Helvetica Neue Light"/>
              </a:rPr>
              <a:t>CO</a:t>
            </a:r>
            <a:r>
              <a:rPr baseline="-25000" lang="sv" sz="1200">
                <a:solidFill>
                  <a:schemeClr val="dk1"/>
                </a:solidFill>
                <a:latin typeface="Helvetica Neue Light"/>
                <a:ea typeface="Helvetica Neue Light"/>
                <a:cs typeface="Helvetica Neue Light"/>
                <a:sym typeface="Helvetica Neue Light"/>
              </a:rPr>
              <a:t>2</a:t>
            </a:r>
            <a:r>
              <a:rPr lang="sv" sz="1200">
                <a:solidFill>
                  <a:schemeClr val="dk1"/>
                </a:solidFill>
                <a:latin typeface="Helvetica Neue Light"/>
                <a:ea typeface="Helvetica Neue Light"/>
                <a:cs typeface="Helvetica Neue Light"/>
                <a:sym typeface="Helvetica Neue Light"/>
              </a:rPr>
              <a:t>ekv. nozīmē siltumnīcefekta gāzes ekvivalents, ar to mēra</a:t>
            </a:r>
            <a:r>
              <a:rPr lang="sv" sz="1200">
                <a:solidFill>
                  <a:schemeClr val="dk1"/>
                </a:solidFill>
                <a:latin typeface="Helvetica Neue Light"/>
                <a:ea typeface="Helvetica Neue Light"/>
                <a:cs typeface="Helvetica Neue Light"/>
                <a:sym typeface="Helvetica Neue Light"/>
              </a:rPr>
              <a:t> globālo sasilšanu veicinošo siltumnīcefekta gāzu (oglekļa dioksīda, metāna, slāpekļa oksīda un fluorētu gāzu) emisijas.</a:t>
            </a:r>
            <a:endParaRPr sz="12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000">
              <a:solidFill>
                <a:schemeClr val="dk1"/>
              </a:solidFill>
              <a:latin typeface="Helvetica Neue Light"/>
              <a:ea typeface="Helvetica Neue Light"/>
              <a:cs typeface="Helvetica Neue Light"/>
              <a:sym typeface="Helvetica Neue Light"/>
            </a:endParaRPr>
          </a:p>
        </p:txBody>
      </p:sp>
      <p:cxnSp>
        <p:nvCxnSpPr>
          <p:cNvPr id="194" name="Google Shape;194;p23"/>
          <p:cNvCxnSpPr/>
          <p:nvPr/>
        </p:nvCxnSpPr>
        <p:spPr>
          <a:xfrm rot="10800000">
            <a:off x="4906750" y="2862425"/>
            <a:ext cx="1353900" cy="187500"/>
          </a:xfrm>
          <a:prstGeom prst="straightConnector1">
            <a:avLst/>
          </a:prstGeom>
          <a:noFill/>
          <a:ln cap="flat" cmpd="sng" w="9525">
            <a:solidFill>
              <a:schemeClr val="dk1"/>
            </a:solidFill>
            <a:prstDash val="solid"/>
            <a:miter lim="800000"/>
            <a:headEnd len="sm" w="sm" type="none"/>
            <a:tailEnd len="med" w="med" type="triangle"/>
          </a:ln>
        </p:spPr>
      </p:cxnSp>
      <p:cxnSp>
        <p:nvCxnSpPr>
          <p:cNvPr id="195" name="Google Shape;195;p23"/>
          <p:cNvCxnSpPr>
            <a:stCxn id="192" idx="0"/>
          </p:cNvCxnSpPr>
          <p:nvPr/>
        </p:nvCxnSpPr>
        <p:spPr>
          <a:xfrm rot="5400000">
            <a:off x="4757650" y="-1559450"/>
            <a:ext cx="408900" cy="5191200"/>
          </a:xfrm>
          <a:prstGeom prst="curvedConnector4">
            <a:avLst>
              <a:gd fmla="val -108584" name="adj1"/>
              <a:gd fmla="val 80584" name="adj2"/>
            </a:avLst>
          </a:prstGeom>
          <a:noFill/>
          <a:ln cap="flat" cmpd="sng" w="9525">
            <a:solidFill>
              <a:schemeClr val="dk1"/>
            </a:solidFill>
            <a:prstDash val="solid"/>
            <a:round/>
            <a:headEnd len="med" w="med" type="none"/>
            <a:tailEnd len="med" w="med" type="triangle"/>
          </a:ln>
        </p:spPr>
      </p:cxnSp>
      <p:cxnSp>
        <p:nvCxnSpPr>
          <p:cNvPr id="196" name="Google Shape;196;p23"/>
          <p:cNvCxnSpPr>
            <a:stCxn id="192" idx="0"/>
          </p:cNvCxnSpPr>
          <p:nvPr/>
        </p:nvCxnSpPr>
        <p:spPr>
          <a:xfrm rot="5400000">
            <a:off x="6209350" y="-21650"/>
            <a:ext cx="495000" cy="2201700"/>
          </a:xfrm>
          <a:prstGeom prst="curvedConnector4">
            <a:avLst>
              <a:gd fmla="val -48106" name="adj1"/>
              <a:gd fmla="val 79926" name="adj2"/>
            </a:avLst>
          </a:prstGeom>
          <a:noFill/>
          <a:ln cap="flat" cmpd="sng" w="9525">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532675" y="1423400"/>
            <a:ext cx="7886700" cy="2622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sv" sz="4111">
                <a:latin typeface="Helvetica Neue Light"/>
                <a:ea typeface="Helvetica Neue Light"/>
                <a:cs typeface="Helvetica Neue Light"/>
                <a:sym typeface="Helvetica Neue Light"/>
              </a:rPr>
              <a:t>Kā spēlē spēli “Klimats sauc!”?</a:t>
            </a:r>
            <a:endParaRPr sz="4111">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1100"/>
              <a:buFont typeface="Arial"/>
              <a:buNone/>
            </a:pPr>
            <a:r>
              <a:t/>
            </a:r>
            <a:endParaRPr sz="4000">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1100"/>
              <a:buFont typeface="Arial"/>
              <a:buNone/>
            </a:pPr>
            <a:r>
              <a:rPr lang="sv" sz="2777" u="sng">
                <a:solidFill>
                  <a:schemeClr val="hlink"/>
                </a:solidFill>
                <a:latin typeface="Helvetica Neue Light"/>
                <a:ea typeface="Helvetica Neue Light"/>
                <a:cs typeface="Helvetica Neue Light"/>
                <a:sym typeface="Helvetica Neue Light"/>
                <a:hlinkClick r:id="rId3"/>
              </a:rPr>
              <a:t>Noskaties pamācību šeit!</a:t>
            </a:r>
            <a:endParaRPr sz="2777">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3300"/>
              <a:buFont typeface="Calibri"/>
              <a:buNone/>
            </a:pPr>
            <a:br>
              <a:rPr lang="sv" sz="3400">
                <a:latin typeface="Helvetica Neue Light"/>
                <a:ea typeface="Helvetica Neue Light"/>
                <a:cs typeface="Helvetica Neue Light"/>
                <a:sym typeface="Helvetica Neue Light"/>
              </a:rPr>
            </a:br>
            <a:br>
              <a:rPr lang="sv" sz="1111">
                <a:latin typeface="Helvetica Neue Light"/>
                <a:ea typeface="Helvetica Neue Light"/>
                <a:cs typeface="Helvetica Neue Light"/>
                <a:sym typeface="Helvetica Neue Light"/>
              </a:rPr>
            </a:br>
            <a:endParaRPr sz="2266">
              <a:highlight>
                <a:srgbClr val="FFFF00"/>
              </a:highlight>
              <a:latin typeface="Helvetica Neue Light"/>
              <a:ea typeface="Helvetica Neue Light"/>
              <a:cs typeface="Helvetica Neue Light"/>
              <a:sym typeface="Helvetica Neue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idx="1" type="body"/>
          </p:nvPr>
        </p:nvSpPr>
        <p:spPr>
          <a:xfrm>
            <a:off x="654100" y="482850"/>
            <a:ext cx="7886700" cy="10212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90000"/>
              </a:lnSpc>
              <a:spcBef>
                <a:spcPts val="0"/>
              </a:spcBef>
              <a:spcAft>
                <a:spcPts val="0"/>
              </a:spcAft>
              <a:buNone/>
            </a:pPr>
            <a:r>
              <a:t/>
            </a:r>
            <a:endParaRPr>
              <a:solidFill>
                <a:schemeClr val="accent5"/>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sv" sz="3400">
                <a:solidFill>
                  <a:schemeClr val="accent5"/>
                </a:solidFill>
                <a:latin typeface="Helvetica Neue Light"/>
                <a:ea typeface="Helvetica Neue Light"/>
                <a:cs typeface="Helvetica Neue Light"/>
                <a:sym typeface="Helvetica Neue Light"/>
              </a:rPr>
              <a:t>Spēlējiet 4-6 cilvēku grupās. </a:t>
            </a:r>
            <a:endParaRPr sz="3400">
              <a:solidFill>
                <a:schemeClr val="accent5"/>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sv" sz="3400">
                <a:solidFill>
                  <a:schemeClr val="accent5"/>
                </a:solidFill>
                <a:latin typeface="Helvetica Neue Light"/>
                <a:ea typeface="Helvetica Neue Light"/>
                <a:cs typeface="Helvetica Neue Light"/>
                <a:sym typeface="Helvetica Neue Light"/>
              </a:rPr>
              <a:t>Katrā grupā ir divas komandas.</a:t>
            </a:r>
            <a:endParaRPr sz="2800">
              <a:solidFill>
                <a:schemeClr val="accent5"/>
              </a:solidFill>
              <a:latin typeface="Helvetica Neue Light"/>
              <a:ea typeface="Helvetica Neue Light"/>
              <a:cs typeface="Helvetica Neue Light"/>
              <a:sym typeface="Helvetica Neue Light"/>
            </a:endParaRPr>
          </a:p>
        </p:txBody>
      </p:sp>
      <p:sp>
        <p:nvSpPr>
          <p:cNvPr id="208" name="Google Shape;208;p25"/>
          <p:cNvSpPr txBox="1"/>
          <p:nvPr>
            <p:ph idx="1" type="body"/>
          </p:nvPr>
        </p:nvSpPr>
        <p:spPr>
          <a:xfrm>
            <a:off x="939300" y="1869575"/>
            <a:ext cx="7265400" cy="2344800"/>
          </a:xfrm>
          <a:prstGeom prst="rect">
            <a:avLst/>
          </a:prstGeom>
          <a:noFill/>
          <a:ln cap="flat" cmpd="sng" w="38100">
            <a:solidFill>
              <a:schemeClr val="accent5"/>
            </a:solidFill>
            <a:prstDash val="solid"/>
            <a:round/>
            <a:headEnd len="sm" w="sm" type="none"/>
            <a:tailEnd len="sm" w="sm" type="none"/>
          </a:ln>
        </p:spPr>
        <p:txBody>
          <a:bodyPr anchorCtr="0" anchor="t" bIns="34275" lIns="68575" spcFirstLastPara="1" rIns="68575" wrap="square" tIns="34275">
            <a:normAutofit lnSpcReduction="20000"/>
          </a:bodyPr>
          <a:lstStyle/>
          <a:p>
            <a:pPr indent="0" lvl="0" marL="0" rtl="0" algn="ctr">
              <a:spcBef>
                <a:spcPts val="0"/>
              </a:spcBef>
              <a:spcAft>
                <a:spcPts val="0"/>
              </a:spcAft>
              <a:buNone/>
            </a:pPr>
            <a:r>
              <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rPr lang="sv" sz="2400">
                <a:solidFill>
                  <a:srgbClr val="000000"/>
                </a:solidFill>
                <a:latin typeface="Helvetica Neue Light"/>
                <a:ea typeface="Helvetica Neue Light"/>
                <a:cs typeface="Helvetica Neue Light"/>
                <a:sym typeface="Helvetica Neue Light"/>
              </a:rPr>
              <a:t>Spēles laikā:</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rPr lang="sv" sz="2400">
                <a:solidFill>
                  <a:srgbClr val="000000"/>
                </a:solidFill>
                <a:latin typeface="Helvetica Neue Light"/>
                <a:ea typeface="Helvetica Neue Light"/>
                <a:cs typeface="Helvetica Neue Light"/>
                <a:sym typeface="Helvetica Neue Light"/>
              </a:rPr>
              <a:t>- pamatojiet, kāpēc kārtis nolikāt tieši tur;</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rPr lang="sv" sz="2400">
                <a:solidFill>
                  <a:srgbClr val="000000"/>
                </a:solidFill>
                <a:latin typeface="Helvetica Neue Light"/>
                <a:ea typeface="Helvetica Neue Light"/>
                <a:cs typeface="Helvetica Neue Light"/>
                <a:sym typeface="Helvetica Neue Light"/>
              </a:rPr>
              <a:t>- apspriediet, kāpēc tas ir vai nav pareizi.</a:t>
            </a:r>
            <a:endParaRPr sz="2400">
              <a:solidFill>
                <a:srgbClr val="000000"/>
              </a:solidFill>
              <a:latin typeface="Helvetica Neue Light"/>
              <a:ea typeface="Helvetica Neue Light"/>
              <a:cs typeface="Helvetica Neue Light"/>
              <a:sym typeface="Helvetica Neue Light"/>
            </a:endParaRPr>
          </a:p>
          <a:p>
            <a:pPr indent="0" lvl="0" marL="0" rtl="0" algn="l">
              <a:lnSpc>
                <a:spcPct val="90000"/>
              </a:lnSpc>
              <a:spcBef>
                <a:spcPts val="800"/>
              </a:spcBef>
              <a:spcAft>
                <a:spcPts val="0"/>
              </a:spcAft>
              <a:buNone/>
            </a:pPr>
            <a:r>
              <a:t/>
            </a:r>
            <a:endParaRPr>
              <a:solidFill>
                <a:srgbClr val="666666"/>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None/>
            </a:pPr>
            <a:r>
              <a:t/>
            </a:r>
            <a:endParaRPr sz="1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idx="1" type="body"/>
          </p:nvPr>
        </p:nvSpPr>
        <p:spPr>
          <a:xfrm>
            <a:off x="628650" y="1723025"/>
            <a:ext cx="7886700" cy="1021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t/>
            </a:r>
            <a:endParaRPr>
              <a:solidFill>
                <a:schemeClr val="accent5"/>
              </a:solidFill>
              <a:latin typeface="Helvetica Neue Light"/>
              <a:ea typeface="Helvetica Neue Light"/>
              <a:cs typeface="Helvetica Neue Light"/>
              <a:sym typeface="Helvetica Neue Light"/>
            </a:endParaRPr>
          </a:p>
          <a:p>
            <a:pPr indent="0" lvl="0" marL="0" rtl="0" algn="ctr">
              <a:spcBef>
                <a:spcPts val="0"/>
              </a:spcBef>
              <a:spcAft>
                <a:spcPts val="0"/>
              </a:spcAft>
              <a:buNone/>
            </a:pPr>
            <a:r>
              <a:t/>
            </a:r>
            <a:endParaRPr sz="2800">
              <a:solidFill>
                <a:schemeClr val="accent5"/>
              </a:solidFill>
              <a:latin typeface="Helvetica Neue Light"/>
              <a:ea typeface="Helvetica Neue Light"/>
              <a:cs typeface="Helvetica Neue Light"/>
              <a:sym typeface="Helvetica Neue Light"/>
            </a:endParaRPr>
          </a:p>
        </p:txBody>
      </p:sp>
      <p:sp>
        <p:nvSpPr>
          <p:cNvPr id="215" name="Google Shape;215;p26"/>
          <p:cNvSpPr txBox="1"/>
          <p:nvPr>
            <p:ph idx="1" type="body"/>
          </p:nvPr>
        </p:nvSpPr>
        <p:spPr>
          <a:xfrm>
            <a:off x="858675" y="1617375"/>
            <a:ext cx="7317900" cy="3325500"/>
          </a:xfrm>
          <a:prstGeom prst="rect">
            <a:avLst/>
          </a:prstGeom>
          <a:noFill/>
          <a:ln cap="flat" cmpd="sng" w="38100">
            <a:solidFill>
              <a:srgbClr val="5DAAB5"/>
            </a:solidFill>
            <a:prstDash val="solid"/>
            <a:round/>
            <a:headEnd len="sm" w="sm" type="none"/>
            <a:tailEnd len="sm" w="sm" type="none"/>
          </a:ln>
        </p:spPr>
        <p:txBody>
          <a:bodyPr anchorCtr="0" anchor="t" bIns="34275" lIns="68575" spcFirstLastPara="1" rIns="68575" wrap="square" tIns="34275">
            <a:noAutofit/>
          </a:bodyPr>
          <a:lstStyle/>
          <a:p>
            <a:pPr indent="-330200" lvl="0" marL="457200" rtl="0" algn="l">
              <a:lnSpc>
                <a:spcPct val="115000"/>
              </a:lnSpc>
              <a:spcBef>
                <a:spcPts val="0"/>
              </a:spcBef>
              <a:spcAft>
                <a:spcPts val="0"/>
              </a:spcAft>
              <a:buSzPts val="1600"/>
              <a:buFont typeface="Helvetica Neue Light"/>
              <a:buChar char="•"/>
            </a:pPr>
            <a:r>
              <a:rPr lang="sv" sz="1600">
                <a:solidFill>
                  <a:schemeClr val="dk1"/>
                </a:solidFill>
                <a:latin typeface="Helvetica Neue Light"/>
                <a:ea typeface="Helvetica Neue Light"/>
                <a:cs typeface="Helvetica Neue Light"/>
                <a:sym typeface="Helvetica Neue Light"/>
              </a:rPr>
              <a:t>Kas un kāpēc jūs visvairāk pārsteidza spēles laikā?</a:t>
            </a:r>
            <a:endParaRPr sz="1600">
              <a:solidFill>
                <a:schemeClr val="dk1"/>
              </a:solidFill>
              <a:latin typeface="Helvetica Neue Light"/>
              <a:ea typeface="Helvetica Neue Light"/>
              <a:cs typeface="Helvetica Neue Light"/>
              <a:sym typeface="Helvetica Neue Light"/>
            </a:endParaRPr>
          </a:p>
          <a:p>
            <a:pPr indent="0" lvl="0" marL="457200" rtl="0" algn="l">
              <a:lnSpc>
                <a:spcPct val="115000"/>
              </a:lnSpc>
              <a:spcBef>
                <a:spcPts val="0"/>
              </a:spcBef>
              <a:spcAft>
                <a:spcPts val="0"/>
              </a:spcAft>
              <a:buNone/>
            </a:pPr>
            <a:r>
              <a:t/>
            </a:r>
            <a:endParaRPr sz="1600">
              <a:solidFill>
                <a:schemeClr val="dk1"/>
              </a:solidFill>
              <a:latin typeface="Helvetica Neue Light"/>
              <a:ea typeface="Helvetica Neue Light"/>
              <a:cs typeface="Helvetica Neue Light"/>
              <a:sym typeface="Helvetica Neue Light"/>
            </a:endParaRPr>
          </a:p>
          <a:p>
            <a:pPr indent="-330200" lvl="0" marL="457200" rtl="0" algn="l">
              <a:lnSpc>
                <a:spcPct val="115000"/>
              </a:lnSpc>
              <a:spcBef>
                <a:spcPts val="0"/>
              </a:spcBef>
              <a:spcAft>
                <a:spcPts val="0"/>
              </a:spcAft>
              <a:buSzPts val="1600"/>
              <a:buFont typeface="Helvetica Neue Light"/>
              <a:buChar char="•"/>
            </a:pPr>
            <a:r>
              <a:rPr lang="sv" sz="1600">
                <a:solidFill>
                  <a:schemeClr val="dk1"/>
                </a:solidFill>
                <a:latin typeface="Helvetica Neue Light"/>
                <a:ea typeface="Helvetica Neue Light"/>
                <a:cs typeface="Helvetica Neue Light"/>
                <a:sym typeface="Helvetica Neue Light"/>
              </a:rPr>
              <a:t>Kam dažādajās kategorijās (pārtika, transports, mājoklis) ir pati lielākā ietekme uz emisijām?</a:t>
            </a:r>
            <a:endParaRPr sz="1600">
              <a:solidFill>
                <a:schemeClr val="dk1"/>
              </a:solidFill>
              <a:latin typeface="Helvetica Neue Light"/>
              <a:ea typeface="Helvetica Neue Light"/>
              <a:cs typeface="Helvetica Neue Light"/>
              <a:sym typeface="Helvetica Neue Light"/>
            </a:endParaRPr>
          </a:p>
          <a:p>
            <a:pPr indent="0" lvl="0" marL="457200" rtl="0" algn="l">
              <a:lnSpc>
                <a:spcPct val="115000"/>
              </a:lnSpc>
              <a:spcBef>
                <a:spcPts val="0"/>
              </a:spcBef>
              <a:spcAft>
                <a:spcPts val="0"/>
              </a:spcAft>
              <a:buNone/>
            </a:pPr>
            <a:r>
              <a:t/>
            </a:r>
            <a:endParaRPr sz="1600">
              <a:solidFill>
                <a:schemeClr val="dk1"/>
              </a:solidFill>
              <a:latin typeface="Helvetica Neue Light"/>
              <a:ea typeface="Helvetica Neue Light"/>
              <a:cs typeface="Helvetica Neue Light"/>
              <a:sym typeface="Helvetica Neue Light"/>
            </a:endParaRPr>
          </a:p>
          <a:p>
            <a:pPr indent="-330200" lvl="0" marL="457200" rtl="0" algn="l">
              <a:lnSpc>
                <a:spcPct val="115000"/>
              </a:lnSpc>
              <a:spcBef>
                <a:spcPts val="0"/>
              </a:spcBef>
              <a:spcAft>
                <a:spcPts val="0"/>
              </a:spcAft>
              <a:buSzPts val="1600"/>
              <a:buFont typeface="Helvetica Neue Light"/>
              <a:buChar char="•"/>
            </a:pPr>
            <a:r>
              <a:rPr lang="sv" sz="1600">
                <a:solidFill>
                  <a:schemeClr val="dk1"/>
                </a:solidFill>
                <a:latin typeface="Helvetica Neue Light"/>
                <a:ea typeface="Helvetica Neue Light"/>
                <a:cs typeface="Helvetica Neue Light"/>
                <a:sym typeface="Helvetica Neue Light"/>
              </a:rPr>
              <a:t>Kuras jūsu darbības rada visvairāk emisiju, kā, pēc jūsu domām, tās varētu samazināt?</a:t>
            </a:r>
            <a:endParaRPr sz="1600">
              <a:solidFill>
                <a:schemeClr val="dk1"/>
              </a:solidFill>
              <a:latin typeface="Helvetica Neue Light"/>
              <a:ea typeface="Helvetica Neue Light"/>
              <a:cs typeface="Helvetica Neue Light"/>
              <a:sym typeface="Helvetica Neue Light"/>
            </a:endParaRPr>
          </a:p>
          <a:p>
            <a:pPr indent="0" lvl="0" marL="457200" rtl="0" algn="l">
              <a:lnSpc>
                <a:spcPct val="115000"/>
              </a:lnSpc>
              <a:spcBef>
                <a:spcPts val="0"/>
              </a:spcBef>
              <a:spcAft>
                <a:spcPts val="0"/>
              </a:spcAft>
              <a:buNone/>
            </a:pPr>
            <a:r>
              <a:t/>
            </a:r>
            <a:endParaRPr sz="1600">
              <a:solidFill>
                <a:schemeClr val="dk1"/>
              </a:solidFill>
              <a:latin typeface="Helvetica Neue Light"/>
              <a:ea typeface="Helvetica Neue Light"/>
              <a:cs typeface="Helvetica Neue Light"/>
              <a:sym typeface="Helvetica Neue Light"/>
            </a:endParaRPr>
          </a:p>
          <a:p>
            <a:pPr indent="-330200" lvl="0" marL="457200" rtl="0" algn="l">
              <a:lnSpc>
                <a:spcPct val="115000"/>
              </a:lnSpc>
              <a:spcBef>
                <a:spcPts val="0"/>
              </a:spcBef>
              <a:spcAft>
                <a:spcPts val="0"/>
              </a:spcAft>
              <a:buSzPts val="1600"/>
              <a:buFont typeface="Helvetica Neue Light"/>
              <a:buChar char="•"/>
            </a:pPr>
            <a:r>
              <a:rPr lang="sv" sz="1600">
                <a:solidFill>
                  <a:schemeClr val="dk1"/>
                </a:solidFill>
                <a:latin typeface="Helvetica Neue Light"/>
                <a:ea typeface="Helvetica Neue Light"/>
                <a:cs typeface="Helvetica Neue Light"/>
                <a:sym typeface="Helvetica Neue Light"/>
              </a:rPr>
              <a:t>Kā var rīkoties dažādas iesaistītās puses, piemēram, cilvēki individuāli, politiķi, uzņēmumi, organizācijas, asociācijas, skolas un pašvaldības, lai samazinātu SEG emisijas?</a:t>
            </a:r>
            <a:endParaRPr sz="1600">
              <a:solidFill>
                <a:schemeClr val="dk1"/>
              </a:solidFill>
              <a:latin typeface="Helvetica Neue Light"/>
              <a:ea typeface="Helvetica Neue Light"/>
              <a:cs typeface="Helvetica Neue Light"/>
              <a:sym typeface="Helvetica Neue Light"/>
            </a:endParaRPr>
          </a:p>
        </p:txBody>
      </p:sp>
      <p:sp>
        <p:nvSpPr>
          <p:cNvPr id="216" name="Google Shape;216;p26"/>
          <p:cNvSpPr txBox="1"/>
          <p:nvPr>
            <p:ph idx="1" type="body"/>
          </p:nvPr>
        </p:nvSpPr>
        <p:spPr>
          <a:xfrm>
            <a:off x="884925" y="317200"/>
            <a:ext cx="7265400" cy="1072800"/>
          </a:xfrm>
          <a:prstGeom prst="rect">
            <a:avLst/>
          </a:prstGeom>
          <a:noFill/>
          <a:ln cap="flat" cmpd="sng" w="38100">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spcBef>
                <a:spcPts val="0"/>
              </a:spcBef>
              <a:spcAft>
                <a:spcPts val="0"/>
              </a:spcAft>
              <a:buNone/>
            </a:pPr>
            <a:r>
              <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None/>
            </a:pPr>
            <a:r>
              <a:rPr lang="sv" sz="2800">
                <a:solidFill>
                  <a:srgbClr val="000000"/>
                </a:solidFill>
                <a:latin typeface="Helvetica Neue Light"/>
                <a:ea typeface="Helvetica Neue Light"/>
                <a:cs typeface="Helvetica Neue Light"/>
                <a:sym typeface="Helvetica Neue Light"/>
              </a:rPr>
              <a:t>Pēc spēles: klasē kopīgi apspriediet</a:t>
            </a:r>
            <a:endParaRPr sz="28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nvSpPr>
        <p:spPr>
          <a:xfrm>
            <a:off x="612925" y="1020550"/>
            <a:ext cx="7802100" cy="312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sv" sz="4416">
                <a:solidFill>
                  <a:srgbClr val="0563C1"/>
                </a:solidFill>
                <a:latin typeface="Helvetica Neue Light"/>
                <a:ea typeface="Helvetica Neue Light"/>
                <a:cs typeface="Helvetica Neue Light"/>
                <a:sym typeface="Helvetica Neue Light"/>
              </a:rPr>
              <a:t>PAPILDU IESPĒJAS</a:t>
            </a:r>
            <a:endParaRPr sz="4416">
              <a:solidFill>
                <a:srgbClr val="0563C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Clr>
                <a:schemeClr val="dk1"/>
              </a:buClr>
              <a:buSzPts val="1100"/>
              <a:buFont typeface="Arial"/>
              <a:buNone/>
            </a:pPr>
            <a:r>
              <a:rPr i="1" lang="sv" sz="1800">
                <a:solidFill>
                  <a:schemeClr val="dk1"/>
                </a:solidFill>
                <a:latin typeface="Helvetica Neue Light"/>
                <a:ea typeface="Helvetica Neue Light"/>
                <a:cs typeface="Helvetica Neue Light"/>
                <a:sym typeface="Helvetica Neue Light"/>
              </a:rPr>
              <a:t>Paplašinājumi, ar kuriem pēc izvēles var turpināt mācīties</a:t>
            </a:r>
            <a:endParaRPr i="1" sz="4016">
              <a:solidFill>
                <a:srgbClr val="0563C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t/>
            </a:r>
            <a:endParaRPr sz="983">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t/>
            </a:r>
            <a:endParaRPr sz="1700">
              <a:solidFill>
                <a:schemeClr val="accent5"/>
              </a:solidFill>
              <a:latin typeface="Helvetica Neue Light"/>
              <a:ea typeface="Helvetica Neue Light"/>
              <a:cs typeface="Helvetica Neue Light"/>
              <a:sym typeface="Helvetica Neue Light"/>
            </a:endParaRPr>
          </a:p>
          <a:p>
            <a:pPr indent="-361950" lvl="0" marL="457200" rtl="0" algn="ctr">
              <a:lnSpc>
                <a:spcPct val="115000"/>
              </a:lnSpc>
              <a:spcBef>
                <a:spcPts val="0"/>
              </a:spcBef>
              <a:spcAft>
                <a:spcPts val="0"/>
              </a:spcAft>
              <a:buClr>
                <a:schemeClr val="dk1"/>
              </a:buClr>
              <a:buSzPts val="2100"/>
              <a:buFont typeface="Helvetica Neue Light"/>
              <a:buAutoNum type="arabicPeriod"/>
            </a:pPr>
            <a:r>
              <a:rPr lang="sv" sz="2100">
                <a:solidFill>
                  <a:schemeClr val="dk1"/>
                </a:solidFill>
                <a:latin typeface="Helvetica Neue Light"/>
                <a:ea typeface="Helvetica Neue Light"/>
                <a:cs typeface="Helvetica Neue Light"/>
                <a:sym typeface="Helvetica Neue Light"/>
              </a:rPr>
              <a:t>Oglekļa cikls </a:t>
            </a:r>
            <a:r>
              <a:rPr lang="sv" sz="1200">
                <a:solidFill>
                  <a:schemeClr val="dk1"/>
                </a:solidFill>
                <a:latin typeface="Times New Roman"/>
                <a:ea typeface="Times New Roman"/>
                <a:cs typeface="Times New Roman"/>
                <a:sym typeface="Times New Roman"/>
              </a:rPr>
              <a:t>—</a:t>
            </a:r>
            <a:r>
              <a:rPr lang="sv" sz="2100">
                <a:solidFill>
                  <a:schemeClr val="dk1"/>
                </a:solidFill>
                <a:latin typeface="Helvetica Neue Light"/>
                <a:ea typeface="Helvetica Neue Light"/>
                <a:cs typeface="Helvetica Neue Light"/>
                <a:sym typeface="Helvetica Neue Light"/>
              </a:rPr>
              <a:t> kā tas darbojas?</a:t>
            </a:r>
            <a:r>
              <a:rPr lang="sv" sz="2100">
                <a:solidFill>
                  <a:schemeClr val="dk1"/>
                </a:solidFill>
                <a:highlight>
                  <a:srgbClr val="D9EAD3"/>
                </a:highlight>
                <a:latin typeface="Helvetica Neue Light"/>
                <a:ea typeface="Helvetica Neue Light"/>
                <a:cs typeface="Helvetica Neue Light"/>
                <a:sym typeface="Helvetica Neue Light"/>
              </a:rPr>
              <a:t> </a:t>
            </a:r>
            <a:endParaRPr sz="17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t/>
            </a:r>
            <a:endParaRPr sz="1700">
              <a:solidFill>
                <a:schemeClr val="accent5"/>
              </a:solidFill>
              <a:latin typeface="Helvetica Neue Light"/>
              <a:ea typeface="Helvetica Neue Light"/>
              <a:cs typeface="Helvetica Neue Light"/>
              <a:sym typeface="Helvetica Neue Light"/>
            </a:endParaRPr>
          </a:p>
          <a:p>
            <a:pPr indent="-361950" lvl="0" marL="457200" rtl="0" algn="ctr">
              <a:lnSpc>
                <a:spcPct val="115000"/>
              </a:lnSpc>
              <a:spcBef>
                <a:spcPts val="0"/>
              </a:spcBef>
              <a:spcAft>
                <a:spcPts val="0"/>
              </a:spcAft>
              <a:buClr>
                <a:schemeClr val="dk1"/>
              </a:buClr>
              <a:buSzPts val="2100"/>
              <a:buFont typeface="Helvetica Neue Light"/>
              <a:buAutoNum type="arabicPeriod"/>
            </a:pPr>
            <a:r>
              <a:rPr lang="sv" sz="2100">
                <a:solidFill>
                  <a:schemeClr val="dk1"/>
                </a:solidFill>
                <a:latin typeface="Helvetica Neue Light"/>
                <a:ea typeface="Helvetica Neue Light"/>
                <a:cs typeface="Helvetica Neue Light"/>
                <a:sym typeface="Helvetica Neue Light"/>
              </a:rPr>
              <a:t>Ilgtspējīgi dzīvesveidi</a:t>
            </a:r>
            <a:endParaRPr sz="21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t/>
            </a:r>
            <a:endParaRPr sz="2100">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227" name="Google Shape;227;p28"/>
          <p:cNvSpPr txBox="1"/>
          <p:nvPr/>
        </p:nvSpPr>
        <p:spPr>
          <a:xfrm>
            <a:off x="2546400" y="1815524"/>
            <a:ext cx="4203600" cy="1316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Oglekļa cikls</a:t>
            </a:r>
            <a:br>
              <a:rPr lang="sv" sz="3400">
                <a:solidFill>
                  <a:srgbClr val="1F497D"/>
                </a:solidFill>
                <a:latin typeface="Helvetica Neue Light"/>
                <a:ea typeface="Helvetica Neue Light"/>
                <a:cs typeface="Helvetica Neue Light"/>
                <a:sym typeface="Helvetica Neue Light"/>
              </a:rPr>
            </a:br>
            <a:r>
              <a:rPr lang="sv" sz="2400">
                <a:solidFill>
                  <a:srgbClr val="1F497D"/>
                </a:solidFill>
                <a:latin typeface="Helvetica Neue Light"/>
                <a:ea typeface="Helvetica Neue Light"/>
                <a:cs typeface="Helvetica Neue Light"/>
                <a:sym typeface="Helvetica Neue Light"/>
              </a:rPr>
              <a:t>(īsais kurss!)</a:t>
            </a:r>
            <a:endParaRPr sz="2400">
              <a:solidFill>
                <a:srgbClr val="3D85C6"/>
              </a:solidFill>
              <a:latin typeface="Helvetica Neue Light"/>
              <a:ea typeface="Helvetica Neue Light"/>
              <a:cs typeface="Helvetica Neue Light"/>
              <a:sym typeface="Helvetica Neue Light"/>
            </a:endParaRPr>
          </a:p>
        </p:txBody>
      </p:sp>
      <p:sp>
        <p:nvSpPr>
          <p:cNvPr id="228" name="Google Shape;228;p28"/>
          <p:cNvSpPr/>
          <p:nvPr/>
        </p:nvSpPr>
        <p:spPr>
          <a:xfrm rot="667432">
            <a:off x="4793390" y="431349"/>
            <a:ext cx="3478452" cy="1215652"/>
          </a:xfrm>
          <a:prstGeom prst="cloudCallout">
            <a:avLst>
              <a:gd fmla="val -26654" name="adj1"/>
              <a:gd fmla="val 89250" name="adj2"/>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600">
                <a:solidFill>
                  <a:schemeClr val="dk1"/>
                </a:solidFill>
                <a:latin typeface="Helvetica Neue Light"/>
                <a:ea typeface="Helvetica Neue Light"/>
                <a:cs typeface="Helvetica Neue Light"/>
                <a:sym typeface="Helvetica Neue Light"/>
              </a:rPr>
              <a:t>Kāpēc oglekļa dioksīda izmeši rada problēmas?</a:t>
            </a:r>
            <a:endParaRPr sz="1600">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9"/>
          <p:cNvPicPr preferRelativeResize="0"/>
          <p:nvPr/>
        </p:nvPicPr>
        <p:blipFill rotWithShape="1">
          <a:blip r:embed="rId3">
            <a:alphaModFix/>
          </a:blip>
          <a:srcRect b="0" l="0" r="0" t="0"/>
          <a:stretch/>
        </p:blipFill>
        <p:spPr>
          <a:xfrm>
            <a:off x="4639328" y="2870300"/>
            <a:ext cx="1412775" cy="1189075"/>
          </a:xfrm>
          <a:prstGeom prst="rect">
            <a:avLst/>
          </a:prstGeom>
          <a:noFill/>
          <a:ln>
            <a:noFill/>
          </a:ln>
        </p:spPr>
      </p:pic>
      <p:sp>
        <p:nvSpPr>
          <p:cNvPr id="234" name="Google Shape;234;p29"/>
          <p:cNvSpPr/>
          <p:nvPr/>
        </p:nvSpPr>
        <p:spPr>
          <a:xfrm>
            <a:off x="3032625" y="4166050"/>
            <a:ext cx="3251400" cy="785700"/>
          </a:xfrm>
          <a:prstGeom prst="roundRect">
            <a:avLst>
              <a:gd fmla="val 16667" name="adj"/>
            </a:avLst>
          </a:pr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5" name="Google Shape;235;p29"/>
          <p:cNvSpPr/>
          <p:nvPr/>
        </p:nvSpPr>
        <p:spPr>
          <a:xfrm>
            <a:off x="3032625" y="3147725"/>
            <a:ext cx="3251400" cy="887700"/>
          </a:xfrm>
          <a:prstGeom prst="roundRect">
            <a:avLst>
              <a:gd fmla="val 16667" name="adj"/>
            </a:avLst>
          </a:prstGeom>
          <a:noFill/>
          <a:ln cap="flat" cmpd="sng" w="28575">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6" name="Google Shape;236;p29"/>
          <p:cNvSpPr/>
          <p:nvPr/>
        </p:nvSpPr>
        <p:spPr>
          <a:xfrm rot="10800000">
            <a:off x="3843564" y="2140880"/>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7" name="Google Shape;237;p29"/>
          <p:cNvSpPr/>
          <p:nvPr/>
        </p:nvSpPr>
        <p:spPr>
          <a:xfrm rot="10800000">
            <a:off x="4765970" y="2178077"/>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38" name="Google Shape;238;p29"/>
          <p:cNvPicPr preferRelativeResize="0"/>
          <p:nvPr/>
        </p:nvPicPr>
        <p:blipFill rotWithShape="1">
          <a:blip r:embed="rId4">
            <a:alphaModFix/>
          </a:blip>
          <a:srcRect b="0" l="0" r="0" t="0"/>
          <a:stretch/>
        </p:blipFill>
        <p:spPr>
          <a:xfrm>
            <a:off x="3186047" y="3218750"/>
            <a:ext cx="1324650" cy="528775"/>
          </a:xfrm>
          <a:prstGeom prst="rect">
            <a:avLst/>
          </a:prstGeom>
          <a:noFill/>
          <a:ln>
            <a:noFill/>
          </a:ln>
        </p:spPr>
      </p:pic>
      <p:sp>
        <p:nvSpPr>
          <p:cNvPr id="239" name="Google Shape;239;p29"/>
          <p:cNvSpPr/>
          <p:nvPr/>
        </p:nvSpPr>
        <p:spPr>
          <a:xfrm rot="10800000">
            <a:off x="3843561" y="2140878"/>
            <a:ext cx="273600" cy="1153500"/>
          </a:xfrm>
          <a:prstGeom prst="upArrow">
            <a:avLst>
              <a:gd fmla="val 50000" name="adj1"/>
              <a:gd fmla="val 50000" name="adj2"/>
            </a:avLst>
          </a:prstGeom>
          <a:solidFill>
            <a:srgbClr val="548135"/>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0" name="Google Shape;240;p29"/>
          <p:cNvSpPr txBox="1"/>
          <p:nvPr/>
        </p:nvSpPr>
        <p:spPr>
          <a:xfrm>
            <a:off x="5061316" y="3671325"/>
            <a:ext cx="98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okeāns</a:t>
            </a:r>
            <a:endParaRPr sz="1200">
              <a:latin typeface="Helvetica Neue Light"/>
              <a:ea typeface="Helvetica Neue Light"/>
              <a:cs typeface="Helvetica Neue Light"/>
              <a:sym typeface="Helvetica Neue Light"/>
            </a:endParaRPr>
          </a:p>
        </p:txBody>
      </p:sp>
      <p:sp>
        <p:nvSpPr>
          <p:cNvPr id="241" name="Google Shape;241;p29"/>
          <p:cNvSpPr txBox="1"/>
          <p:nvPr/>
        </p:nvSpPr>
        <p:spPr>
          <a:xfrm>
            <a:off x="3307925" y="3671325"/>
            <a:ext cx="1458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biosfēra</a:t>
            </a:r>
            <a:endParaRPr i="0" sz="1800" u="none" cap="none" strike="noStrike">
              <a:solidFill>
                <a:srgbClr val="000000"/>
              </a:solidFill>
              <a:latin typeface="Helvetica Neue Light"/>
              <a:ea typeface="Helvetica Neue Light"/>
              <a:cs typeface="Helvetica Neue Light"/>
              <a:sym typeface="Helvetica Neue Light"/>
            </a:endParaRPr>
          </a:p>
        </p:txBody>
      </p:sp>
      <p:sp>
        <p:nvSpPr>
          <p:cNvPr id="242" name="Google Shape;242;p29"/>
          <p:cNvSpPr/>
          <p:nvPr/>
        </p:nvSpPr>
        <p:spPr>
          <a:xfrm>
            <a:off x="2977875" y="1135000"/>
            <a:ext cx="3360900" cy="2389500"/>
          </a:xfrm>
          <a:prstGeom prst="blockArc">
            <a:avLst>
              <a:gd fmla="val 10963514" name="adj1"/>
              <a:gd fmla="val 21454901" name="adj2"/>
              <a:gd fmla="val 25402" name="adj3"/>
            </a:avLst>
          </a:prstGeom>
          <a:solidFill>
            <a:srgbClr val="AA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br>
              <a:rPr lang="sv" sz="1100">
                <a:latin typeface="Helvetica Neue Light"/>
                <a:ea typeface="Helvetica Neue Light"/>
                <a:cs typeface="Helvetica Neue Light"/>
                <a:sym typeface="Helvetica Neue Light"/>
              </a:rPr>
            </a:br>
            <a:r>
              <a:rPr lang="sv" sz="2400">
                <a:latin typeface="Helvetica Neue Light"/>
                <a:ea typeface="Helvetica Neue Light"/>
                <a:cs typeface="Helvetica Neue Light"/>
                <a:sym typeface="Helvetica Neue Light"/>
              </a:rPr>
              <a:t>atmosfēra</a:t>
            </a:r>
            <a:endParaRPr>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2400"/>
              <a:buFont typeface="Arial"/>
              <a:buNone/>
            </a:pPr>
            <a:r>
              <a:t/>
            </a:r>
            <a:endParaRPr sz="2400">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Helvetica Neue Light"/>
              <a:ea typeface="Helvetica Neue Light"/>
              <a:cs typeface="Helvetica Neue Light"/>
              <a:sym typeface="Helvetica Neue Light"/>
            </a:endParaRPr>
          </a:p>
        </p:txBody>
      </p:sp>
      <p:pic>
        <p:nvPicPr>
          <p:cNvPr id="243" name="Google Shape;243;p29"/>
          <p:cNvPicPr preferRelativeResize="0"/>
          <p:nvPr/>
        </p:nvPicPr>
        <p:blipFill rotWithShape="1">
          <a:blip r:embed="rId5">
            <a:alphaModFix/>
          </a:blip>
          <a:srcRect b="0" l="0" r="0" t="0"/>
          <a:stretch/>
        </p:blipFill>
        <p:spPr>
          <a:xfrm>
            <a:off x="4154417" y="4392493"/>
            <a:ext cx="1062562" cy="559412"/>
          </a:xfrm>
          <a:prstGeom prst="rect">
            <a:avLst/>
          </a:prstGeom>
          <a:noFill/>
          <a:ln>
            <a:noFill/>
          </a:ln>
        </p:spPr>
      </p:pic>
      <p:pic>
        <p:nvPicPr>
          <p:cNvPr id="244" name="Google Shape;244;p29"/>
          <p:cNvPicPr preferRelativeResize="0"/>
          <p:nvPr/>
        </p:nvPicPr>
        <p:blipFill rotWithShape="1">
          <a:blip r:embed="rId6">
            <a:alphaModFix/>
          </a:blip>
          <a:srcRect b="0" l="0" r="0" t="0"/>
          <a:stretch/>
        </p:blipFill>
        <p:spPr>
          <a:xfrm>
            <a:off x="3307919" y="4248448"/>
            <a:ext cx="656471" cy="549073"/>
          </a:xfrm>
          <a:prstGeom prst="rect">
            <a:avLst/>
          </a:prstGeom>
          <a:noFill/>
          <a:ln>
            <a:noFill/>
          </a:ln>
        </p:spPr>
      </p:pic>
      <p:sp>
        <p:nvSpPr>
          <p:cNvPr id="245" name="Google Shape;245;p29"/>
          <p:cNvSpPr/>
          <p:nvPr/>
        </p:nvSpPr>
        <p:spPr>
          <a:xfrm rot="-4555844">
            <a:off x="1202195" y="2148542"/>
            <a:ext cx="2903807" cy="1561590"/>
          </a:xfrm>
          <a:prstGeom prst="uturnArrow">
            <a:avLst>
              <a:gd fmla="val 25000" name="adj1"/>
              <a:gd fmla="val 25000" name="adj2"/>
              <a:gd fmla="val 25000" name="adj3"/>
              <a:gd fmla="val 43750" name="adj4"/>
              <a:gd fmla="val 75000" name="adj5"/>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46" name="Google Shape;246;p29"/>
          <p:cNvPicPr preferRelativeResize="0"/>
          <p:nvPr/>
        </p:nvPicPr>
        <p:blipFill rotWithShape="1">
          <a:blip r:embed="rId7">
            <a:alphaModFix/>
          </a:blip>
          <a:srcRect b="0" l="0" r="0" t="0"/>
          <a:stretch/>
        </p:blipFill>
        <p:spPr>
          <a:xfrm>
            <a:off x="5373388" y="4331292"/>
            <a:ext cx="607105" cy="345980"/>
          </a:xfrm>
          <a:prstGeom prst="rect">
            <a:avLst/>
          </a:prstGeom>
          <a:noFill/>
          <a:ln>
            <a:noFill/>
          </a:ln>
        </p:spPr>
      </p:pic>
      <p:pic>
        <p:nvPicPr>
          <p:cNvPr id="247" name="Google Shape;247;p29"/>
          <p:cNvPicPr preferRelativeResize="0"/>
          <p:nvPr/>
        </p:nvPicPr>
        <p:blipFill rotWithShape="1">
          <a:blip r:embed="rId7">
            <a:alphaModFix/>
          </a:blip>
          <a:srcRect b="0" l="0" r="0" t="0"/>
          <a:stretch/>
        </p:blipFill>
        <p:spPr>
          <a:xfrm>
            <a:off x="5434326" y="4467055"/>
            <a:ext cx="607104" cy="345980"/>
          </a:xfrm>
          <a:prstGeom prst="rect">
            <a:avLst/>
          </a:prstGeom>
          <a:noFill/>
          <a:ln>
            <a:noFill/>
          </a:ln>
        </p:spPr>
      </p:pic>
      <p:sp>
        <p:nvSpPr>
          <p:cNvPr id="248" name="Google Shape;248;p29"/>
          <p:cNvSpPr/>
          <p:nvPr/>
        </p:nvSpPr>
        <p:spPr>
          <a:xfrm rot="1762147">
            <a:off x="6026157" y="554375"/>
            <a:ext cx="3211440" cy="1230801"/>
          </a:xfrm>
          <a:prstGeom prst="wedgeEllipseCallout">
            <a:avLst>
              <a:gd fmla="val -15604" name="adj1"/>
              <a:gd fmla="val 113017" name="adj2"/>
            </a:avLst>
          </a:pr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sv" sz="1900">
                <a:solidFill>
                  <a:srgbClr val="FFFFFF"/>
                </a:solidFill>
                <a:latin typeface="Helvetica Neue Light"/>
                <a:ea typeface="Helvetica Neue Light"/>
                <a:cs typeface="Helvetica Neue Light"/>
                <a:sym typeface="Helvetica Neue Light"/>
              </a:rPr>
              <a:t>Mūsu emisijas izjauc līdzsvaru sistēmā!</a:t>
            </a:r>
            <a:endParaRPr i="0" sz="1900" u="none" cap="none" strike="noStrike">
              <a:solidFill>
                <a:srgbClr val="FFFFFF"/>
              </a:solidFill>
              <a:latin typeface="Helvetica Neue Light"/>
              <a:ea typeface="Helvetica Neue Light"/>
              <a:cs typeface="Helvetica Neue Light"/>
              <a:sym typeface="Helvetica Neue Light"/>
            </a:endParaRPr>
          </a:p>
        </p:txBody>
      </p:sp>
      <p:sp>
        <p:nvSpPr>
          <p:cNvPr id="249" name="Google Shape;249;p29"/>
          <p:cNvSpPr/>
          <p:nvPr/>
        </p:nvSpPr>
        <p:spPr>
          <a:xfrm rot="10800000">
            <a:off x="4765968" y="2178075"/>
            <a:ext cx="273600" cy="1153500"/>
          </a:xfrm>
          <a:prstGeom prst="upArrow">
            <a:avLst>
              <a:gd fmla="val 50000" name="adj1"/>
              <a:gd fmla="val 50000" name="adj2"/>
            </a:avLst>
          </a:prstGeom>
          <a:solidFill>
            <a:srgbClr val="548135"/>
          </a:solid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0" name="Google Shape;250;p29"/>
          <p:cNvSpPr/>
          <p:nvPr/>
        </p:nvSpPr>
        <p:spPr>
          <a:xfrm>
            <a:off x="4111219" y="2141084"/>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1" name="Google Shape;251;p29"/>
          <p:cNvSpPr/>
          <p:nvPr/>
        </p:nvSpPr>
        <p:spPr>
          <a:xfrm>
            <a:off x="5047101" y="2176781"/>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29"/>
          <p:cNvSpPr/>
          <p:nvPr/>
        </p:nvSpPr>
        <p:spPr>
          <a:xfrm>
            <a:off x="3351827" y="1369345"/>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3" name="Google Shape;253;p29"/>
          <p:cNvSpPr/>
          <p:nvPr/>
        </p:nvSpPr>
        <p:spPr>
          <a:xfrm>
            <a:off x="3122877" y="3132582"/>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29"/>
          <p:cNvSpPr/>
          <p:nvPr/>
        </p:nvSpPr>
        <p:spPr>
          <a:xfrm>
            <a:off x="5444902" y="3164820"/>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p:nvPr/>
        </p:nvSpPr>
        <p:spPr>
          <a:xfrm>
            <a:off x="3032625" y="4166050"/>
            <a:ext cx="3251400" cy="785700"/>
          </a:xfrm>
          <a:prstGeom prst="roundRect">
            <a:avLst>
              <a:gd fmla="val 16667" name="adj"/>
            </a:avLst>
          </a:pr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0" name="Google Shape;260;p30"/>
          <p:cNvSpPr/>
          <p:nvPr/>
        </p:nvSpPr>
        <p:spPr>
          <a:xfrm>
            <a:off x="3032625" y="3147725"/>
            <a:ext cx="3251400" cy="887700"/>
          </a:xfrm>
          <a:prstGeom prst="roundRect">
            <a:avLst>
              <a:gd fmla="val 16667" name="adj"/>
            </a:avLst>
          </a:prstGeom>
          <a:noFill/>
          <a:ln cap="flat" cmpd="sng" w="28575">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1" name="Google Shape;261;p30"/>
          <p:cNvSpPr/>
          <p:nvPr/>
        </p:nvSpPr>
        <p:spPr>
          <a:xfrm rot="10800000">
            <a:off x="3843564" y="2140880"/>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2" name="Google Shape;262;p30"/>
          <p:cNvSpPr/>
          <p:nvPr/>
        </p:nvSpPr>
        <p:spPr>
          <a:xfrm rot="10800000">
            <a:off x="4765970" y="2178077"/>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63" name="Google Shape;263;p30"/>
          <p:cNvPicPr preferRelativeResize="0"/>
          <p:nvPr/>
        </p:nvPicPr>
        <p:blipFill rotWithShape="1">
          <a:blip r:embed="rId3">
            <a:alphaModFix/>
          </a:blip>
          <a:srcRect b="0" l="0" r="0" t="0"/>
          <a:stretch/>
        </p:blipFill>
        <p:spPr>
          <a:xfrm>
            <a:off x="4639328" y="2870300"/>
            <a:ext cx="1412775" cy="1189075"/>
          </a:xfrm>
          <a:prstGeom prst="rect">
            <a:avLst/>
          </a:prstGeom>
          <a:noFill/>
          <a:ln>
            <a:noFill/>
          </a:ln>
        </p:spPr>
      </p:pic>
      <p:pic>
        <p:nvPicPr>
          <p:cNvPr id="264" name="Google Shape;264;p30"/>
          <p:cNvPicPr preferRelativeResize="0"/>
          <p:nvPr/>
        </p:nvPicPr>
        <p:blipFill rotWithShape="1">
          <a:blip r:embed="rId4">
            <a:alphaModFix/>
          </a:blip>
          <a:srcRect b="0" l="0" r="0" t="0"/>
          <a:stretch/>
        </p:blipFill>
        <p:spPr>
          <a:xfrm>
            <a:off x="3186047" y="3218750"/>
            <a:ext cx="1324650" cy="528775"/>
          </a:xfrm>
          <a:prstGeom prst="rect">
            <a:avLst/>
          </a:prstGeom>
          <a:noFill/>
          <a:ln>
            <a:noFill/>
          </a:ln>
        </p:spPr>
      </p:pic>
      <p:sp>
        <p:nvSpPr>
          <p:cNvPr id="265" name="Google Shape;265;p30"/>
          <p:cNvSpPr/>
          <p:nvPr/>
        </p:nvSpPr>
        <p:spPr>
          <a:xfrm rot="10800000">
            <a:off x="3843561" y="2140878"/>
            <a:ext cx="273600" cy="1153500"/>
          </a:xfrm>
          <a:prstGeom prst="upArrow">
            <a:avLst>
              <a:gd fmla="val 50000" name="adj1"/>
              <a:gd fmla="val 50000" name="adj2"/>
            </a:avLst>
          </a:prstGeom>
          <a:solidFill>
            <a:srgbClr val="548135"/>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6" name="Google Shape;266;p30"/>
          <p:cNvSpPr txBox="1"/>
          <p:nvPr/>
        </p:nvSpPr>
        <p:spPr>
          <a:xfrm>
            <a:off x="5061316" y="3671325"/>
            <a:ext cx="98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okeāns</a:t>
            </a:r>
            <a:endParaRPr sz="1200">
              <a:latin typeface="Helvetica Neue Light"/>
              <a:ea typeface="Helvetica Neue Light"/>
              <a:cs typeface="Helvetica Neue Light"/>
              <a:sym typeface="Helvetica Neue Light"/>
            </a:endParaRPr>
          </a:p>
        </p:txBody>
      </p:sp>
      <p:sp>
        <p:nvSpPr>
          <p:cNvPr id="267" name="Google Shape;267;p30"/>
          <p:cNvSpPr txBox="1"/>
          <p:nvPr/>
        </p:nvSpPr>
        <p:spPr>
          <a:xfrm>
            <a:off x="3307925" y="3671325"/>
            <a:ext cx="14127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sv" sz="1800">
                <a:solidFill>
                  <a:schemeClr val="dk1"/>
                </a:solidFill>
                <a:latin typeface="Helvetica Neue Light"/>
                <a:ea typeface="Helvetica Neue Light"/>
                <a:cs typeface="Helvetica Neue Light"/>
                <a:sym typeface="Helvetica Neue Light"/>
              </a:rPr>
              <a:t>biosfēra</a:t>
            </a:r>
            <a:endParaRPr i="0" sz="1800" u="none" cap="none" strike="noStrike">
              <a:solidFill>
                <a:srgbClr val="000000"/>
              </a:solidFill>
              <a:latin typeface="Helvetica Neue Light"/>
              <a:ea typeface="Helvetica Neue Light"/>
              <a:cs typeface="Helvetica Neue Light"/>
              <a:sym typeface="Helvetica Neue Light"/>
            </a:endParaRPr>
          </a:p>
        </p:txBody>
      </p:sp>
      <p:sp>
        <p:nvSpPr>
          <p:cNvPr id="268" name="Google Shape;268;p30"/>
          <p:cNvSpPr/>
          <p:nvPr/>
        </p:nvSpPr>
        <p:spPr>
          <a:xfrm>
            <a:off x="2977875" y="1135000"/>
            <a:ext cx="3360900" cy="2389500"/>
          </a:xfrm>
          <a:prstGeom prst="blockArc">
            <a:avLst>
              <a:gd fmla="val 10963514" name="adj1"/>
              <a:gd fmla="val 21454901" name="adj2"/>
              <a:gd fmla="val 25402" name="adj3"/>
            </a:avLst>
          </a:prstGeom>
          <a:solidFill>
            <a:srgbClr val="AA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br>
              <a:rPr lang="sv" sz="1100">
                <a:latin typeface="Helvetica Neue Light"/>
                <a:ea typeface="Helvetica Neue Light"/>
                <a:cs typeface="Helvetica Neue Light"/>
                <a:sym typeface="Helvetica Neue Light"/>
              </a:rPr>
            </a:br>
            <a:r>
              <a:rPr lang="sv" sz="2400">
                <a:solidFill>
                  <a:schemeClr val="dk1"/>
                </a:solidFill>
                <a:latin typeface="Helvetica Neue Light"/>
                <a:ea typeface="Helvetica Neue Light"/>
                <a:cs typeface="Helvetica Neue Light"/>
                <a:sym typeface="Helvetica Neue Light"/>
              </a:rPr>
              <a:t>atmosfēra</a:t>
            </a:r>
            <a:endParaRPr>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2400"/>
              <a:buFont typeface="Arial"/>
              <a:buNone/>
            </a:pPr>
            <a:r>
              <a:t/>
            </a:r>
            <a:endParaRPr sz="2400">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Helvetica Neue Light"/>
              <a:ea typeface="Helvetica Neue Light"/>
              <a:cs typeface="Helvetica Neue Light"/>
              <a:sym typeface="Helvetica Neue Light"/>
            </a:endParaRPr>
          </a:p>
        </p:txBody>
      </p:sp>
      <p:pic>
        <p:nvPicPr>
          <p:cNvPr id="269" name="Google Shape;269;p30"/>
          <p:cNvPicPr preferRelativeResize="0"/>
          <p:nvPr/>
        </p:nvPicPr>
        <p:blipFill rotWithShape="1">
          <a:blip r:embed="rId5">
            <a:alphaModFix/>
          </a:blip>
          <a:srcRect b="0" l="0" r="0" t="0"/>
          <a:stretch/>
        </p:blipFill>
        <p:spPr>
          <a:xfrm>
            <a:off x="4154417" y="4392493"/>
            <a:ext cx="1062562" cy="559412"/>
          </a:xfrm>
          <a:prstGeom prst="rect">
            <a:avLst/>
          </a:prstGeom>
          <a:noFill/>
          <a:ln>
            <a:noFill/>
          </a:ln>
        </p:spPr>
      </p:pic>
      <p:pic>
        <p:nvPicPr>
          <p:cNvPr id="270" name="Google Shape;270;p30"/>
          <p:cNvPicPr preferRelativeResize="0"/>
          <p:nvPr/>
        </p:nvPicPr>
        <p:blipFill rotWithShape="1">
          <a:blip r:embed="rId6">
            <a:alphaModFix/>
          </a:blip>
          <a:srcRect b="0" l="0" r="0" t="0"/>
          <a:stretch/>
        </p:blipFill>
        <p:spPr>
          <a:xfrm>
            <a:off x="3307919" y="4248448"/>
            <a:ext cx="656471" cy="549073"/>
          </a:xfrm>
          <a:prstGeom prst="rect">
            <a:avLst/>
          </a:prstGeom>
          <a:noFill/>
          <a:ln>
            <a:noFill/>
          </a:ln>
        </p:spPr>
      </p:pic>
      <p:sp>
        <p:nvSpPr>
          <p:cNvPr id="271" name="Google Shape;271;p30"/>
          <p:cNvSpPr/>
          <p:nvPr/>
        </p:nvSpPr>
        <p:spPr>
          <a:xfrm rot="-4555844">
            <a:off x="1202195" y="2148542"/>
            <a:ext cx="2903807" cy="1561590"/>
          </a:xfrm>
          <a:prstGeom prst="uturnArrow">
            <a:avLst>
              <a:gd fmla="val 25000" name="adj1"/>
              <a:gd fmla="val 25000" name="adj2"/>
              <a:gd fmla="val 25000" name="adj3"/>
              <a:gd fmla="val 43750" name="adj4"/>
              <a:gd fmla="val 75000" name="adj5"/>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2" name="Google Shape;272;p30"/>
          <p:cNvPicPr preferRelativeResize="0"/>
          <p:nvPr/>
        </p:nvPicPr>
        <p:blipFill rotWithShape="1">
          <a:blip r:embed="rId7">
            <a:alphaModFix/>
          </a:blip>
          <a:srcRect b="0" l="0" r="0" t="0"/>
          <a:stretch/>
        </p:blipFill>
        <p:spPr>
          <a:xfrm>
            <a:off x="5373388" y="4331292"/>
            <a:ext cx="607105" cy="345980"/>
          </a:xfrm>
          <a:prstGeom prst="rect">
            <a:avLst/>
          </a:prstGeom>
          <a:noFill/>
          <a:ln>
            <a:noFill/>
          </a:ln>
        </p:spPr>
      </p:pic>
      <p:pic>
        <p:nvPicPr>
          <p:cNvPr id="273" name="Google Shape;273;p30"/>
          <p:cNvPicPr preferRelativeResize="0"/>
          <p:nvPr/>
        </p:nvPicPr>
        <p:blipFill rotWithShape="1">
          <a:blip r:embed="rId7">
            <a:alphaModFix/>
          </a:blip>
          <a:srcRect b="0" l="0" r="0" t="0"/>
          <a:stretch/>
        </p:blipFill>
        <p:spPr>
          <a:xfrm>
            <a:off x="5434326" y="4467055"/>
            <a:ext cx="607104" cy="345980"/>
          </a:xfrm>
          <a:prstGeom prst="rect">
            <a:avLst/>
          </a:prstGeom>
          <a:noFill/>
          <a:ln>
            <a:noFill/>
          </a:ln>
        </p:spPr>
      </p:pic>
      <p:sp>
        <p:nvSpPr>
          <p:cNvPr id="274" name="Google Shape;274;p30"/>
          <p:cNvSpPr/>
          <p:nvPr/>
        </p:nvSpPr>
        <p:spPr>
          <a:xfrm rot="10800000">
            <a:off x="4765968" y="2178075"/>
            <a:ext cx="273600" cy="1153500"/>
          </a:xfrm>
          <a:prstGeom prst="upArrow">
            <a:avLst>
              <a:gd fmla="val 50000" name="adj1"/>
              <a:gd fmla="val 50000" name="adj2"/>
            </a:avLst>
          </a:prstGeom>
          <a:solidFill>
            <a:srgbClr val="548135"/>
          </a:solid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5" name="Google Shape;275;p30"/>
          <p:cNvSpPr/>
          <p:nvPr/>
        </p:nvSpPr>
        <p:spPr>
          <a:xfrm>
            <a:off x="4111219" y="2141084"/>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6" name="Google Shape;276;p30"/>
          <p:cNvSpPr/>
          <p:nvPr/>
        </p:nvSpPr>
        <p:spPr>
          <a:xfrm>
            <a:off x="5047101" y="2176781"/>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7" name="Google Shape;277;p30"/>
          <p:cNvSpPr/>
          <p:nvPr/>
        </p:nvSpPr>
        <p:spPr>
          <a:xfrm>
            <a:off x="3351827" y="1369345"/>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8" name="Google Shape;278;p30"/>
          <p:cNvSpPr/>
          <p:nvPr/>
        </p:nvSpPr>
        <p:spPr>
          <a:xfrm>
            <a:off x="3122877" y="3132582"/>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9" name="Google Shape;279;p30"/>
          <p:cNvSpPr/>
          <p:nvPr/>
        </p:nvSpPr>
        <p:spPr>
          <a:xfrm>
            <a:off x="5444902" y="3164820"/>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0" name="Google Shape;280;p30"/>
          <p:cNvSpPr/>
          <p:nvPr/>
        </p:nvSpPr>
        <p:spPr>
          <a:xfrm rot="-307">
            <a:off x="5714600" y="224735"/>
            <a:ext cx="3360900" cy="25386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sv" sz="1700">
                <a:solidFill>
                  <a:schemeClr val="lt1"/>
                </a:solidFill>
                <a:latin typeface="Helvetica Neue"/>
                <a:ea typeface="Helvetica Neue"/>
                <a:cs typeface="Helvetica Neue"/>
                <a:sym typeface="Helvetica Neue"/>
              </a:rPr>
              <a:t>Izvairieties no bieži sastopamiem pārpratumiem! </a:t>
            </a:r>
            <a:endParaRPr b="1" sz="17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9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sv" sz="1600">
                <a:solidFill>
                  <a:schemeClr val="lt1"/>
                </a:solidFill>
                <a:latin typeface="Helvetica Neue Light"/>
                <a:ea typeface="Helvetica Neue Light"/>
                <a:cs typeface="Helvetica Neue Light"/>
                <a:sym typeface="Helvetica Neue Light"/>
              </a:rPr>
              <a:t>Patiesībā:</a:t>
            </a:r>
            <a:endParaRPr sz="16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sv">
                <a:solidFill>
                  <a:schemeClr val="lt1"/>
                </a:solidFill>
                <a:latin typeface="Helvetica Neue Light"/>
                <a:ea typeface="Helvetica Neue Light"/>
                <a:cs typeface="Helvetica Neue Light"/>
                <a:sym typeface="Helvetica Neue Light"/>
              </a:rPr>
              <a:t>- CO</a:t>
            </a:r>
            <a:r>
              <a:rPr baseline="-25000" lang="sv">
                <a:solidFill>
                  <a:schemeClr val="lt1"/>
                </a:solidFill>
                <a:latin typeface="Helvetica Neue Light"/>
                <a:ea typeface="Helvetica Neue Light"/>
                <a:cs typeface="Helvetica Neue Light"/>
                <a:sym typeface="Helvetica Neue Light"/>
              </a:rPr>
              <a:t>2</a:t>
            </a:r>
            <a:r>
              <a:rPr lang="sv">
                <a:solidFill>
                  <a:schemeClr val="lt1"/>
                </a:solidFill>
                <a:latin typeface="Helvetica Neue Light"/>
                <a:ea typeface="Helvetica Neue Light"/>
                <a:cs typeface="Helvetica Neue Light"/>
                <a:sym typeface="Helvetica Neue Light"/>
              </a:rPr>
              <a:t> </a:t>
            </a:r>
            <a:r>
              <a:rPr lang="sv" u="sng">
                <a:solidFill>
                  <a:schemeClr val="lt1"/>
                </a:solidFill>
                <a:latin typeface="Helvetica Neue Light"/>
                <a:ea typeface="Helvetica Neue Light"/>
                <a:cs typeface="Helvetica Neue Light"/>
                <a:sym typeface="Helvetica Neue Light"/>
              </a:rPr>
              <a:t>neaizplūst</a:t>
            </a:r>
            <a:r>
              <a:rPr lang="sv">
                <a:solidFill>
                  <a:schemeClr val="lt1"/>
                </a:solidFill>
                <a:latin typeface="Helvetica Neue Light"/>
                <a:ea typeface="Helvetica Neue Light"/>
                <a:cs typeface="Helvetica Neue Light"/>
                <a:sym typeface="Helvetica Neue Light"/>
              </a:rPr>
              <a:t> kosmosā!</a:t>
            </a:r>
            <a:endParaRPr>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sv">
                <a:solidFill>
                  <a:schemeClr val="lt1"/>
                </a:solidFill>
                <a:latin typeface="Helvetica Neue Light"/>
                <a:ea typeface="Helvetica Neue Light"/>
                <a:cs typeface="Helvetica Neue Light"/>
                <a:sym typeface="Helvetica Neue Light"/>
              </a:rPr>
              <a:t>- CO</a:t>
            </a:r>
            <a:r>
              <a:rPr baseline="-25000" lang="sv">
                <a:solidFill>
                  <a:schemeClr val="lt1"/>
                </a:solidFill>
                <a:latin typeface="Helvetica Neue Light"/>
                <a:ea typeface="Helvetica Neue Light"/>
                <a:cs typeface="Helvetica Neue Light"/>
                <a:sym typeface="Helvetica Neue Light"/>
              </a:rPr>
              <a:t>2</a:t>
            </a:r>
            <a:r>
              <a:rPr lang="sv">
                <a:solidFill>
                  <a:schemeClr val="lt1"/>
                </a:solidFill>
                <a:latin typeface="Helvetica Neue Light"/>
                <a:ea typeface="Helvetica Neue Light"/>
                <a:cs typeface="Helvetica Neue Light"/>
                <a:sym typeface="Helvetica Neue Light"/>
              </a:rPr>
              <a:t> </a:t>
            </a:r>
            <a:r>
              <a:rPr lang="sv" u="sng">
                <a:solidFill>
                  <a:schemeClr val="lt1"/>
                </a:solidFill>
                <a:latin typeface="Helvetica Neue Light"/>
                <a:ea typeface="Helvetica Neue Light"/>
                <a:cs typeface="Helvetica Neue Light"/>
                <a:sym typeface="Helvetica Neue Light"/>
              </a:rPr>
              <a:t>nesadalās un nesairst</a:t>
            </a:r>
            <a:r>
              <a:rPr lang="sv">
                <a:solidFill>
                  <a:schemeClr val="lt1"/>
                </a:solidFill>
                <a:latin typeface="Helvetica Neue Light"/>
                <a:ea typeface="Helvetica Neue Light"/>
                <a:cs typeface="Helvetica Neue Light"/>
                <a:sym typeface="Helvetica Neue Light"/>
              </a:rPr>
              <a:t>!</a:t>
            </a:r>
            <a:endParaRPr>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sv">
                <a:solidFill>
                  <a:schemeClr val="lt1"/>
                </a:solidFill>
                <a:latin typeface="Helvetica Neue Light"/>
                <a:ea typeface="Helvetica Neue Light"/>
                <a:cs typeface="Helvetica Neue Light"/>
                <a:sym typeface="Helvetica Neue Light"/>
              </a:rPr>
              <a:t>- CO</a:t>
            </a:r>
            <a:r>
              <a:rPr baseline="-25000" lang="sv">
                <a:solidFill>
                  <a:schemeClr val="lt1"/>
                </a:solidFill>
                <a:latin typeface="Helvetica Neue Light"/>
                <a:ea typeface="Helvetica Neue Light"/>
                <a:cs typeface="Helvetica Neue Light"/>
                <a:sym typeface="Helvetica Neue Light"/>
              </a:rPr>
              <a:t>2</a:t>
            </a:r>
            <a:r>
              <a:rPr lang="sv">
                <a:solidFill>
                  <a:schemeClr val="lt1"/>
                </a:solidFill>
                <a:latin typeface="Helvetica Neue Light"/>
                <a:ea typeface="Helvetica Neue Light"/>
                <a:cs typeface="Helvetica Neue Light"/>
                <a:sym typeface="Helvetica Neue Light"/>
              </a:rPr>
              <a:t> (vēl) lielos apjomos </a:t>
            </a:r>
            <a:r>
              <a:rPr lang="sv" u="sng">
                <a:solidFill>
                  <a:schemeClr val="lt1"/>
                </a:solidFill>
                <a:latin typeface="Helvetica Neue Light"/>
                <a:ea typeface="Helvetica Neue Light"/>
                <a:cs typeface="Helvetica Neue Light"/>
                <a:sym typeface="Helvetica Neue Light"/>
              </a:rPr>
              <a:t>nepiesaista</a:t>
            </a:r>
            <a:r>
              <a:rPr lang="sv">
                <a:solidFill>
                  <a:schemeClr val="lt1"/>
                </a:solidFill>
                <a:latin typeface="Helvetica Neue Light"/>
                <a:ea typeface="Helvetica Neue Light"/>
                <a:cs typeface="Helvetica Neue Light"/>
                <a:sym typeface="Helvetica Neue Light"/>
              </a:rPr>
              <a:t> tehnoloģijas!</a:t>
            </a:r>
            <a:endParaRPr sz="16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286" name="Google Shape;286;p31"/>
          <p:cNvSpPr txBox="1"/>
          <p:nvPr/>
        </p:nvSpPr>
        <p:spPr>
          <a:xfrm>
            <a:off x="2546400" y="1739324"/>
            <a:ext cx="4203600" cy="1316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Ilgtspējīgi</a:t>
            </a:r>
            <a:endParaRPr sz="3400">
              <a:solidFill>
                <a:srgbClr val="1F497D"/>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dzīvesveidi</a:t>
            </a:r>
            <a:endParaRPr sz="2400">
              <a:solidFill>
                <a:srgbClr val="3D85C6"/>
              </a:solidFill>
              <a:latin typeface="Helvetica Neue Light"/>
              <a:ea typeface="Helvetica Neue Light"/>
              <a:cs typeface="Helvetica Neue Light"/>
              <a:sym typeface="Helvetica Neue Light"/>
            </a:endParaRPr>
          </a:p>
        </p:txBody>
      </p:sp>
      <p:sp>
        <p:nvSpPr>
          <p:cNvPr id="287" name="Google Shape;287;p31"/>
          <p:cNvSpPr/>
          <p:nvPr/>
        </p:nvSpPr>
        <p:spPr>
          <a:xfrm rot="667346">
            <a:off x="5027158" y="378486"/>
            <a:ext cx="2373175" cy="1161229"/>
          </a:xfrm>
          <a:prstGeom prst="cloudCallout">
            <a:avLst>
              <a:gd fmla="val -26654" name="adj1"/>
              <a:gd fmla="val 89250" name="adj2"/>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600">
                <a:solidFill>
                  <a:schemeClr val="dk1"/>
                </a:solidFill>
                <a:latin typeface="Helvetica Neue Light"/>
                <a:ea typeface="Helvetica Neue Light"/>
                <a:cs typeface="Helvetica Neue Light"/>
                <a:sym typeface="Helvetica Neue Light"/>
              </a:rPr>
              <a:t>Kas ir ilgtspējīgs dzīvesveids?</a:t>
            </a:r>
            <a:endParaRPr sz="1600">
              <a:latin typeface="Helvetica Neue Light"/>
              <a:ea typeface="Helvetica Neue Light"/>
              <a:cs typeface="Helvetica Neue Light"/>
              <a:sym typeface="Helvetica Neue Light"/>
            </a:endParaRPr>
          </a:p>
        </p:txBody>
      </p:sp>
      <p:cxnSp>
        <p:nvCxnSpPr>
          <p:cNvPr id="288" name="Google Shape;288;p31"/>
          <p:cNvCxnSpPr>
            <a:stCxn id="289" idx="3"/>
          </p:cNvCxnSpPr>
          <p:nvPr/>
        </p:nvCxnSpPr>
        <p:spPr>
          <a:xfrm flipH="1" rot="10800000">
            <a:off x="2918236" y="775948"/>
            <a:ext cx="2193300" cy="756600"/>
          </a:xfrm>
          <a:prstGeom prst="straightConnector1">
            <a:avLst/>
          </a:prstGeom>
          <a:noFill/>
          <a:ln cap="flat" cmpd="sng" w="28575">
            <a:solidFill>
              <a:schemeClr val="dk2"/>
            </a:solidFill>
            <a:prstDash val="solid"/>
            <a:round/>
            <a:headEnd len="med" w="med" type="none"/>
            <a:tailEnd len="med" w="med" type="triangle"/>
          </a:ln>
        </p:spPr>
      </p:cxnSp>
      <p:sp>
        <p:nvSpPr>
          <p:cNvPr id="289" name="Google Shape;289;p31"/>
          <p:cNvSpPr txBox="1"/>
          <p:nvPr/>
        </p:nvSpPr>
        <p:spPr>
          <a:xfrm rot="174540">
            <a:off x="230303" y="294439"/>
            <a:ext cx="2689666" cy="2339718"/>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1000">
              <a:latin typeface="Helvetica Neue Light"/>
              <a:ea typeface="Helvetica Neue Light"/>
              <a:cs typeface="Helvetica Neue Light"/>
              <a:sym typeface="Helvetica Neue Light"/>
            </a:endParaRPr>
          </a:p>
          <a:p>
            <a:pPr indent="0" lvl="0" marL="0" rtl="0" algn="ctr">
              <a:spcBef>
                <a:spcPts val="0"/>
              </a:spcBef>
              <a:spcAft>
                <a:spcPts val="0"/>
              </a:spcAft>
              <a:buNone/>
            </a:pPr>
            <a:r>
              <a:rPr lang="sv" sz="2100">
                <a:latin typeface="Helvetica Neue Light"/>
                <a:ea typeface="Helvetica Neue Light"/>
                <a:cs typeface="Helvetica Neue Light"/>
                <a:sym typeface="Helvetica Neue Light"/>
              </a:rPr>
              <a:t>ANO definīcija</a:t>
            </a:r>
            <a:br>
              <a:rPr i="1" lang="sv" sz="1900">
                <a:latin typeface="Helvetica Neue Light"/>
                <a:ea typeface="Helvetica Neue Light"/>
                <a:cs typeface="Helvetica Neue Light"/>
                <a:sym typeface="Helvetica Neue Light"/>
              </a:rPr>
            </a:br>
            <a:br>
              <a:rPr i="1" lang="sv" sz="1900">
                <a:latin typeface="Helvetica Neue Light"/>
                <a:ea typeface="Helvetica Neue Light"/>
                <a:cs typeface="Helvetica Neue Light"/>
                <a:sym typeface="Helvetica Neue Light"/>
              </a:rPr>
            </a:br>
            <a:r>
              <a:rPr lang="sv" sz="1500">
                <a:latin typeface="Helvetica Neue Light"/>
                <a:ea typeface="Helvetica Neue Light"/>
                <a:cs typeface="Helvetica Neue Light"/>
                <a:sym typeface="Helvetica Neue Light"/>
              </a:rPr>
              <a:t>Tāds dzīves veids, kas palīdz aizsargāt vidi, vienlaikus visiem uzlabojot dzīves kvalitāti, īpašu vērību pievēršot resursu lietošanas un piesārņojuma radīšanas samazināšanai.</a:t>
            </a:r>
            <a:endParaRPr sz="1500">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nvSpPr>
        <p:spPr>
          <a:xfrm>
            <a:off x="2089600" y="457450"/>
            <a:ext cx="4828500" cy="7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2500">
                <a:solidFill>
                  <a:schemeClr val="dk1"/>
                </a:solidFill>
                <a:latin typeface="Helvetica Neue Light"/>
                <a:ea typeface="Helvetica Neue Light"/>
                <a:cs typeface="Helvetica Neue Light"/>
                <a:sym typeface="Helvetica Neue Light"/>
              </a:rPr>
              <a:t>Ilgtspējīgi dzīvesveidi</a:t>
            </a:r>
            <a:endParaRPr sz="2500">
              <a:solidFill>
                <a:schemeClr val="dk1"/>
              </a:solidFill>
              <a:latin typeface="Helvetica Neue Light"/>
              <a:ea typeface="Helvetica Neue Light"/>
              <a:cs typeface="Helvetica Neue Light"/>
              <a:sym typeface="Helvetica Neue Light"/>
            </a:endParaRPr>
          </a:p>
        </p:txBody>
      </p:sp>
      <p:pic>
        <p:nvPicPr>
          <p:cNvPr id="295" name="Google Shape;295;p32"/>
          <p:cNvPicPr preferRelativeResize="0"/>
          <p:nvPr/>
        </p:nvPicPr>
        <p:blipFill>
          <a:blip r:embed="rId3">
            <a:alphaModFix/>
          </a:blip>
          <a:stretch>
            <a:fillRect/>
          </a:stretch>
        </p:blipFill>
        <p:spPr>
          <a:xfrm>
            <a:off x="1897947" y="1074450"/>
            <a:ext cx="5315517" cy="1798657"/>
          </a:xfrm>
          <a:prstGeom prst="rect">
            <a:avLst/>
          </a:prstGeom>
          <a:noFill/>
          <a:ln>
            <a:noFill/>
          </a:ln>
        </p:spPr>
      </p:pic>
      <p:pic>
        <p:nvPicPr>
          <p:cNvPr id="296" name="Google Shape;296;p32"/>
          <p:cNvPicPr preferRelativeResize="0"/>
          <p:nvPr/>
        </p:nvPicPr>
        <p:blipFill>
          <a:blip r:embed="rId4">
            <a:alphaModFix/>
          </a:blip>
          <a:stretch>
            <a:fillRect/>
          </a:stretch>
        </p:blipFill>
        <p:spPr>
          <a:xfrm>
            <a:off x="1107550" y="2838875"/>
            <a:ext cx="6989926" cy="1798675"/>
          </a:xfrm>
          <a:prstGeom prst="rect">
            <a:avLst/>
          </a:prstGeom>
          <a:noFill/>
          <a:ln>
            <a:noFill/>
          </a:ln>
        </p:spPr>
      </p:pic>
      <p:sp>
        <p:nvSpPr>
          <p:cNvPr id="297" name="Google Shape;297;p32"/>
          <p:cNvSpPr txBox="1"/>
          <p:nvPr/>
        </p:nvSpPr>
        <p:spPr>
          <a:xfrm>
            <a:off x="1949275" y="2518150"/>
            <a:ext cx="18975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300">
                <a:latin typeface="Helvetica Neue Light"/>
                <a:ea typeface="Helvetica Neue Light"/>
                <a:cs typeface="Helvetica Neue Light"/>
                <a:sym typeface="Helvetica Neue Light"/>
              </a:rPr>
              <a:t>Iesaistīšanās kopienā</a:t>
            </a:r>
            <a:endParaRPr sz="1300">
              <a:latin typeface="Helvetica Neue Light"/>
              <a:ea typeface="Helvetica Neue Light"/>
              <a:cs typeface="Helvetica Neue Light"/>
              <a:sym typeface="Helvetica Neue Light"/>
            </a:endParaRPr>
          </a:p>
        </p:txBody>
      </p:sp>
      <p:sp>
        <p:nvSpPr>
          <p:cNvPr id="298" name="Google Shape;298;p32"/>
          <p:cNvSpPr txBox="1"/>
          <p:nvPr/>
        </p:nvSpPr>
        <p:spPr>
          <a:xfrm>
            <a:off x="3702950" y="2518150"/>
            <a:ext cx="1705500" cy="2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300">
                <a:latin typeface="Helvetica Neue Light"/>
                <a:ea typeface="Helvetica Neue Light"/>
                <a:cs typeface="Helvetica Neue Light"/>
                <a:sym typeface="Helvetica Neue Light"/>
              </a:rPr>
              <a:t>Darbs un izglītība</a:t>
            </a:r>
            <a:endParaRPr sz="1300">
              <a:latin typeface="Helvetica Neue Light"/>
              <a:ea typeface="Helvetica Neue Light"/>
              <a:cs typeface="Helvetica Neue Light"/>
              <a:sym typeface="Helvetica Neue Light"/>
            </a:endParaRPr>
          </a:p>
        </p:txBody>
      </p:sp>
      <p:sp>
        <p:nvSpPr>
          <p:cNvPr id="299" name="Google Shape;299;p32"/>
          <p:cNvSpPr txBox="1"/>
          <p:nvPr/>
        </p:nvSpPr>
        <p:spPr>
          <a:xfrm>
            <a:off x="5408450" y="2491525"/>
            <a:ext cx="1705500" cy="2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300">
                <a:latin typeface="Helvetica Neue Light"/>
                <a:ea typeface="Helvetica Neue Light"/>
                <a:cs typeface="Helvetica Neue Light"/>
                <a:sym typeface="Helvetica Neue Light"/>
              </a:rPr>
              <a:t>Brīvais laiks</a:t>
            </a:r>
            <a:endParaRPr sz="1300">
              <a:latin typeface="Helvetica Neue Light"/>
              <a:ea typeface="Helvetica Neue Light"/>
              <a:cs typeface="Helvetica Neue Light"/>
              <a:sym typeface="Helvetica Neue Light"/>
            </a:endParaRPr>
          </a:p>
        </p:txBody>
      </p:sp>
      <p:sp>
        <p:nvSpPr>
          <p:cNvPr id="300" name="Google Shape;300;p32"/>
          <p:cNvSpPr txBox="1"/>
          <p:nvPr/>
        </p:nvSpPr>
        <p:spPr>
          <a:xfrm>
            <a:off x="1107550" y="4235900"/>
            <a:ext cx="1705500" cy="2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v" sz="1300">
                <a:solidFill>
                  <a:schemeClr val="dk1"/>
                </a:solidFill>
                <a:latin typeface="Helvetica Neue Light"/>
                <a:ea typeface="Helvetica Neue Light"/>
                <a:cs typeface="Helvetica Neue Light"/>
                <a:sym typeface="Helvetica Neue Light"/>
              </a:rPr>
              <a:t>Pārtika</a:t>
            </a:r>
            <a:endParaRPr sz="1300">
              <a:latin typeface="Helvetica Neue Light"/>
              <a:ea typeface="Helvetica Neue Light"/>
              <a:cs typeface="Helvetica Neue Light"/>
              <a:sym typeface="Helvetica Neue Light"/>
            </a:endParaRPr>
          </a:p>
        </p:txBody>
      </p:sp>
      <p:sp>
        <p:nvSpPr>
          <p:cNvPr id="301" name="Google Shape;301;p32"/>
          <p:cNvSpPr txBox="1"/>
          <p:nvPr/>
        </p:nvSpPr>
        <p:spPr>
          <a:xfrm>
            <a:off x="2862800" y="4235900"/>
            <a:ext cx="1705500" cy="2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v" sz="1300">
                <a:solidFill>
                  <a:schemeClr val="dk1"/>
                </a:solidFill>
                <a:latin typeface="Helvetica Neue Light"/>
                <a:ea typeface="Helvetica Neue Light"/>
                <a:cs typeface="Helvetica Neue Light"/>
                <a:sym typeface="Helvetica Neue Light"/>
              </a:rPr>
              <a:t>Mājoklis</a:t>
            </a:r>
            <a:endParaRPr sz="1300">
              <a:latin typeface="Helvetica Neue Light"/>
              <a:ea typeface="Helvetica Neue Light"/>
              <a:cs typeface="Helvetica Neue Light"/>
              <a:sym typeface="Helvetica Neue Light"/>
            </a:endParaRPr>
          </a:p>
        </p:txBody>
      </p:sp>
      <p:sp>
        <p:nvSpPr>
          <p:cNvPr id="302" name="Google Shape;302;p32"/>
          <p:cNvSpPr txBox="1"/>
          <p:nvPr/>
        </p:nvSpPr>
        <p:spPr>
          <a:xfrm>
            <a:off x="5037250" y="4235900"/>
            <a:ext cx="17055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sz="1300">
                <a:solidFill>
                  <a:schemeClr val="dk1"/>
                </a:solidFill>
                <a:latin typeface="Helvetica Neue Light"/>
                <a:ea typeface="Helvetica Neue Light"/>
                <a:cs typeface="Helvetica Neue Light"/>
                <a:sym typeface="Helvetica Neue Light"/>
              </a:rPr>
              <a:t>Transports</a:t>
            </a:r>
            <a:endParaRPr sz="1300">
              <a:latin typeface="Helvetica Neue Light"/>
              <a:ea typeface="Helvetica Neue Light"/>
              <a:cs typeface="Helvetica Neue Light"/>
              <a:sym typeface="Helvetica Neue Light"/>
            </a:endParaRPr>
          </a:p>
        </p:txBody>
      </p:sp>
      <p:sp>
        <p:nvSpPr>
          <p:cNvPr id="303" name="Google Shape;303;p32"/>
          <p:cNvSpPr txBox="1"/>
          <p:nvPr/>
        </p:nvSpPr>
        <p:spPr>
          <a:xfrm>
            <a:off x="6391975" y="4235900"/>
            <a:ext cx="1705500" cy="27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300">
                <a:latin typeface="Helvetica Neue Light"/>
                <a:ea typeface="Helvetica Neue Light"/>
                <a:cs typeface="Helvetica Neue Light"/>
                <a:sym typeface="Helvetica Neue Light"/>
              </a:rPr>
              <a:t>Iepirkšanās</a:t>
            </a:r>
            <a:endParaRPr sz="1300">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 name="Shape 65"/>
        <p:cNvGrpSpPr/>
        <p:nvPr/>
      </p:nvGrpSpPr>
      <p:grpSpPr>
        <a:xfrm>
          <a:off x="0" y="0"/>
          <a:ext cx="0" cy="0"/>
          <a:chOff x="0" y="0"/>
          <a:chExt cx="0" cy="0"/>
        </a:xfrm>
      </p:grpSpPr>
      <p:sp>
        <p:nvSpPr>
          <p:cNvPr id="66" name="Google Shape;66;p15"/>
          <p:cNvSpPr txBox="1"/>
          <p:nvPr>
            <p:ph type="title"/>
          </p:nvPr>
        </p:nvSpPr>
        <p:spPr>
          <a:xfrm>
            <a:off x="229500" y="39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Helvetica Neue Light"/>
                <a:ea typeface="Helvetica Neue Light"/>
                <a:cs typeface="Helvetica Neue Light"/>
                <a:sym typeface="Helvetica Neue Light"/>
              </a:rPr>
              <a:t>Ieteicamā mācībstundas struktūra</a:t>
            </a:r>
            <a:endParaRPr>
              <a:latin typeface="Helvetica Neue Light"/>
              <a:ea typeface="Helvetica Neue Light"/>
              <a:cs typeface="Helvetica Neue Light"/>
              <a:sym typeface="Helvetica Neue Light"/>
            </a:endParaRPr>
          </a:p>
        </p:txBody>
      </p:sp>
      <p:sp>
        <p:nvSpPr>
          <p:cNvPr id="67" name="Google Shape;67;p15"/>
          <p:cNvSpPr txBox="1"/>
          <p:nvPr>
            <p:ph idx="1" type="body"/>
          </p:nvPr>
        </p:nvSpPr>
        <p:spPr>
          <a:xfrm>
            <a:off x="5479550" y="969525"/>
            <a:ext cx="3275100" cy="4001700"/>
          </a:xfrm>
          <a:prstGeom prst="rect">
            <a:avLst/>
          </a:prstGeom>
          <a:ln cap="flat" cmpd="sng" w="38100">
            <a:solidFill>
              <a:srgbClr val="B6D7A8"/>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sv" sz="2200">
                <a:solidFill>
                  <a:schemeClr val="dk1"/>
                </a:solidFill>
                <a:latin typeface="Helvetica Neue Light"/>
                <a:ea typeface="Helvetica Neue Light"/>
                <a:cs typeface="Helvetica Neue Light"/>
                <a:sym typeface="Helvetica Neue Light"/>
              </a:rPr>
              <a:t>Iespējamie paplašinājumi,  lai labāk izprastu tēmu</a:t>
            </a:r>
            <a:endParaRPr sz="22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Helvetica Neue Light"/>
              <a:ea typeface="Helvetica Neue Light"/>
              <a:cs typeface="Helvetica Neue Light"/>
              <a:sym typeface="Helvetica Neue Light"/>
            </a:endParaRPr>
          </a:p>
          <a:p>
            <a:pPr indent="-336550" lvl="0" marL="457200" rtl="0" algn="l">
              <a:spcBef>
                <a:spcPts val="0"/>
              </a:spcBef>
              <a:spcAft>
                <a:spcPts val="0"/>
              </a:spcAft>
              <a:buClr>
                <a:schemeClr val="dk1"/>
              </a:buClr>
              <a:buSzPts val="1700"/>
              <a:buFont typeface="Helvetica Neue Light"/>
              <a:buAutoNum type="arabicPeriod"/>
            </a:pPr>
            <a:r>
              <a:rPr lang="sv" sz="1700">
                <a:solidFill>
                  <a:schemeClr val="dk1"/>
                </a:solidFill>
                <a:latin typeface="Helvetica Neue Light"/>
                <a:ea typeface="Helvetica Neue Light"/>
                <a:cs typeface="Helvetica Neue Light"/>
                <a:sym typeface="Helvetica Neue Light"/>
              </a:rPr>
              <a:t>Oglekļa cikls - kā tas darbojas? (10 min.) </a:t>
            </a:r>
            <a:endParaRPr sz="1700">
              <a:solidFill>
                <a:schemeClr val="dk1"/>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1700">
              <a:solidFill>
                <a:schemeClr val="dk1"/>
              </a:solidFill>
              <a:latin typeface="Helvetica Neue Light"/>
              <a:ea typeface="Helvetica Neue Light"/>
              <a:cs typeface="Helvetica Neue Light"/>
              <a:sym typeface="Helvetica Neue Light"/>
            </a:endParaRPr>
          </a:p>
          <a:p>
            <a:pPr indent="-336550" lvl="0" marL="457200" rtl="0" algn="l">
              <a:spcBef>
                <a:spcPts val="0"/>
              </a:spcBef>
              <a:spcAft>
                <a:spcPts val="0"/>
              </a:spcAft>
              <a:buClr>
                <a:schemeClr val="dk1"/>
              </a:buClr>
              <a:buSzPts val="1700"/>
              <a:buFont typeface="Helvetica Neue Light"/>
              <a:buAutoNum type="arabicPeriod"/>
            </a:pPr>
            <a:r>
              <a:rPr lang="sv" sz="1700">
                <a:solidFill>
                  <a:schemeClr val="dk1"/>
                </a:solidFill>
                <a:latin typeface="Helvetica Neue Light"/>
                <a:ea typeface="Helvetica Neue Light"/>
                <a:cs typeface="Helvetica Neue Light"/>
                <a:sym typeface="Helvetica Neue Light"/>
              </a:rPr>
              <a:t>Ilgtspējīgi dzīvesveidi (10-20 min.) </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45720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u="sng">
              <a:solidFill>
                <a:schemeClr val="dk1"/>
              </a:solidFill>
              <a:latin typeface="Helvetica Neue Light"/>
              <a:ea typeface="Helvetica Neue Light"/>
              <a:cs typeface="Helvetica Neue Light"/>
              <a:sym typeface="Helvetica Neue Light"/>
            </a:endParaRPr>
          </a:p>
        </p:txBody>
      </p:sp>
      <p:sp>
        <p:nvSpPr>
          <p:cNvPr id="68" name="Google Shape;68;p15"/>
          <p:cNvSpPr txBox="1"/>
          <p:nvPr>
            <p:ph idx="1" type="body"/>
          </p:nvPr>
        </p:nvSpPr>
        <p:spPr>
          <a:xfrm>
            <a:off x="305700" y="969525"/>
            <a:ext cx="4884900" cy="4001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700" u="sng">
                <a:solidFill>
                  <a:schemeClr val="dk1"/>
                </a:solidFill>
                <a:highlight>
                  <a:srgbClr val="FED872"/>
                </a:highlight>
                <a:latin typeface="Helvetica Neue Light"/>
                <a:ea typeface="Helvetica Neue Light"/>
                <a:cs typeface="Helvetica Neue Light"/>
                <a:sym typeface="Helvetica Neue Light"/>
              </a:rPr>
              <a:t>Ievads</a:t>
            </a:r>
            <a:r>
              <a:rPr lang="sv"/>
              <a:t> </a:t>
            </a:r>
            <a:r>
              <a:rPr lang="sv" sz="1700">
                <a:solidFill>
                  <a:schemeClr val="dk1"/>
                </a:solidFill>
                <a:latin typeface="Helvetica Neue Light"/>
                <a:ea typeface="Helvetica Neue Light"/>
                <a:cs typeface="Helvetica Neue Light"/>
                <a:sym typeface="Helvetica Neue Light"/>
              </a:rPr>
              <a:t>(5</a:t>
            </a:r>
            <a:r>
              <a:rPr lang="sv" sz="1700">
                <a:solidFill>
                  <a:schemeClr val="dk1"/>
                </a:solidFill>
                <a:latin typeface="Helvetica Neue Light"/>
                <a:ea typeface="Helvetica Neue Light"/>
                <a:cs typeface="Helvetica Neue Light"/>
                <a:sym typeface="Helvetica Neue Light"/>
              </a:rPr>
              <a:t> min.) </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Ar klimata pārmaiņām saistītās domas un emocijas</a:t>
            </a:r>
            <a:r>
              <a:rPr lang="sv" sz="1700">
                <a:solidFill>
                  <a:schemeClr val="dk1"/>
                </a:solidFill>
                <a:latin typeface="Helvetica Neue Light"/>
                <a:ea typeface="Helvetica Neue Light"/>
                <a:cs typeface="Helvetica Neue Light"/>
                <a:sym typeface="Helvetica Neue Light"/>
              </a:rPr>
              <a:t>.</a:t>
            </a:r>
            <a:endParaRPr sz="1300" strike="sngStrike">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br>
              <a:rPr lang="sv" sz="1300">
                <a:solidFill>
                  <a:schemeClr val="dk1"/>
                </a:solidFill>
                <a:latin typeface="Helvetica Neue Light"/>
                <a:ea typeface="Helvetica Neue Light"/>
                <a:cs typeface="Helvetica Neue Light"/>
                <a:sym typeface="Helvetica Neue Light"/>
              </a:rPr>
            </a:br>
            <a:r>
              <a:rPr lang="sv" sz="1700" u="sng">
                <a:solidFill>
                  <a:schemeClr val="dk1"/>
                </a:solidFill>
                <a:highlight>
                  <a:srgbClr val="FED872"/>
                </a:highlight>
                <a:latin typeface="Helvetica Neue Light"/>
                <a:ea typeface="Helvetica Neue Light"/>
                <a:cs typeface="Helvetica Neue Light"/>
                <a:sym typeface="Helvetica Neue Light"/>
              </a:rPr>
              <a:t>Prezentācija</a:t>
            </a:r>
            <a:r>
              <a:rPr lang="sv" sz="1700">
                <a:solidFill>
                  <a:schemeClr val="dk1"/>
                </a:solidFill>
                <a:latin typeface="Helvetica Neue Light"/>
                <a:ea typeface="Helvetica Neue Light"/>
                <a:cs typeface="Helvetica Neue Light"/>
                <a:sym typeface="Helvetica Neue Light"/>
              </a:rPr>
              <a:t> (10-15 min.)  </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Palieliniet attālumu, lai aptvertu plašāku ainu:</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 Ko vispār nozīmē klimata pārmaiņas?</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sv" sz="1700">
                <a:solidFill>
                  <a:schemeClr val="dk1"/>
                </a:solidFill>
                <a:latin typeface="Helvetica Neue Light"/>
                <a:ea typeface="Helvetica Neue Light"/>
                <a:cs typeface="Helvetica Neue Light"/>
                <a:sym typeface="Helvetica Neue Light"/>
              </a:rPr>
              <a:t>- Par ko cilvēki nespēj vienoties?</a:t>
            </a:r>
            <a:br>
              <a:rPr lang="sv" sz="1700">
                <a:solidFill>
                  <a:schemeClr val="dk1"/>
                </a:solidFill>
                <a:latin typeface="Helvetica Neue Light"/>
                <a:ea typeface="Helvetica Neue Light"/>
                <a:cs typeface="Helvetica Neue Light"/>
                <a:sym typeface="Helvetica Neue Light"/>
              </a:rPr>
            </a:br>
            <a:endParaRPr sz="13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sv" sz="1700" u="sng">
                <a:solidFill>
                  <a:schemeClr val="dk1"/>
                </a:solidFill>
                <a:highlight>
                  <a:srgbClr val="FED872"/>
                </a:highlight>
                <a:latin typeface="Helvetica Neue Light"/>
                <a:ea typeface="Helvetica Neue Light"/>
                <a:cs typeface="Helvetica Neue Light"/>
                <a:sym typeface="Helvetica Neue Light"/>
              </a:rPr>
              <a:t>Spēlējiet “Klimats sauc!”</a:t>
            </a:r>
            <a:r>
              <a:rPr lang="sv" sz="1700">
                <a:solidFill>
                  <a:schemeClr val="dk1"/>
                </a:solidFill>
                <a:latin typeface="Helvetica Neue Light"/>
                <a:ea typeface="Helvetica Neue Light"/>
                <a:cs typeface="Helvetica Neue Light"/>
                <a:sym typeface="Helvetica Neue Light"/>
              </a:rPr>
              <a:t> (30 min.)</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sv" sz="1700">
                <a:solidFill>
                  <a:schemeClr val="dk1"/>
                </a:solidFill>
                <a:latin typeface="Helvetica Neue Light"/>
                <a:ea typeface="Helvetica Neue Light"/>
                <a:cs typeface="Helvetica Neue Light"/>
                <a:sym typeface="Helvetica Neue Light"/>
              </a:rPr>
              <a:t>- Iepazīstiniet ar kārtīm un spēles noteikumiem.</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 Spēlējiet 4-6 skolēnu grupās.</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 Kopīgi diskutējiet un dalieties pārdomās.</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br>
              <a:rPr lang="sv" sz="1400" u="sng">
                <a:solidFill>
                  <a:schemeClr val="dk1"/>
                </a:solidFill>
                <a:latin typeface="Helvetica Neue Light"/>
                <a:ea typeface="Helvetica Neue Light"/>
                <a:cs typeface="Helvetica Neue Light"/>
                <a:sym typeface="Helvetica Neue Light"/>
              </a:rPr>
            </a:br>
            <a:br>
              <a:rPr lang="sv" sz="1400" u="sng">
                <a:solidFill>
                  <a:schemeClr val="dk1"/>
                </a:solidFill>
                <a:latin typeface="Helvetica Neue Light"/>
                <a:ea typeface="Helvetica Neue Light"/>
                <a:cs typeface="Helvetica Neue Light"/>
                <a:sym typeface="Helvetica Neue Light"/>
              </a:rPr>
            </a:br>
            <a:endParaRPr sz="1400">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nvSpPr>
        <p:spPr>
          <a:xfrm>
            <a:off x="1937200" y="457450"/>
            <a:ext cx="5124000" cy="7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2700">
                <a:solidFill>
                  <a:schemeClr val="dk1"/>
                </a:solidFill>
                <a:latin typeface="Helvetica Neue Light"/>
                <a:ea typeface="Helvetica Neue Light"/>
                <a:cs typeface="Helvetica Neue Light"/>
                <a:sym typeface="Helvetica Neue Light"/>
              </a:rPr>
              <a:t>Ilgtspējīgs patēriņš</a:t>
            </a:r>
            <a:endParaRPr sz="2700">
              <a:solidFill>
                <a:schemeClr val="dk1"/>
              </a:solidFill>
              <a:latin typeface="Helvetica Neue Light"/>
              <a:ea typeface="Helvetica Neue Light"/>
              <a:cs typeface="Helvetica Neue Light"/>
              <a:sym typeface="Helvetica Neue Light"/>
            </a:endParaRPr>
          </a:p>
        </p:txBody>
      </p:sp>
      <p:pic>
        <p:nvPicPr>
          <p:cNvPr id="309" name="Google Shape;309;p33"/>
          <p:cNvPicPr preferRelativeResize="0"/>
          <p:nvPr/>
        </p:nvPicPr>
        <p:blipFill>
          <a:blip r:embed="rId3">
            <a:alphaModFix/>
          </a:blip>
          <a:stretch>
            <a:fillRect/>
          </a:stretch>
        </p:blipFill>
        <p:spPr>
          <a:xfrm>
            <a:off x="104138" y="1422063"/>
            <a:ext cx="8935726" cy="2299375"/>
          </a:xfrm>
          <a:prstGeom prst="rect">
            <a:avLst/>
          </a:prstGeom>
          <a:noFill/>
          <a:ln>
            <a:noFill/>
          </a:ln>
        </p:spPr>
      </p:pic>
      <p:sp>
        <p:nvSpPr>
          <p:cNvPr id="310" name="Google Shape;310;p33"/>
          <p:cNvSpPr txBox="1"/>
          <p:nvPr/>
        </p:nvSpPr>
        <p:spPr>
          <a:xfrm>
            <a:off x="104138" y="3360380"/>
            <a:ext cx="2180400" cy="3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v" sz="1500">
                <a:solidFill>
                  <a:schemeClr val="dk1"/>
                </a:solidFill>
                <a:latin typeface="Helvetica Neue Light"/>
                <a:ea typeface="Helvetica Neue Light"/>
                <a:cs typeface="Helvetica Neue Light"/>
                <a:sym typeface="Helvetica Neue Light"/>
              </a:rPr>
              <a:t>Pārtika</a:t>
            </a:r>
            <a:endParaRPr sz="1500">
              <a:latin typeface="Helvetica Neue Light"/>
              <a:ea typeface="Helvetica Neue Light"/>
              <a:cs typeface="Helvetica Neue Light"/>
              <a:sym typeface="Helvetica Neue Light"/>
            </a:endParaRPr>
          </a:p>
        </p:txBody>
      </p:sp>
      <p:sp>
        <p:nvSpPr>
          <p:cNvPr id="311" name="Google Shape;311;p33"/>
          <p:cNvSpPr txBox="1"/>
          <p:nvPr/>
        </p:nvSpPr>
        <p:spPr>
          <a:xfrm>
            <a:off x="2411599" y="3360380"/>
            <a:ext cx="2180400" cy="3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v" sz="1500">
                <a:solidFill>
                  <a:schemeClr val="dk1"/>
                </a:solidFill>
                <a:latin typeface="Helvetica Neue Light"/>
                <a:ea typeface="Helvetica Neue Light"/>
                <a:cs typeface="Helvetica Neue Light"/>
                <a:sym typeface="Helvetica Neue Light"/>
              </a:rPr>
              <a:t>Mājoklis</a:t>
            </a:r>
            <a:endParaRPr sz="1500">
              <a:latin typeface="Helvetica Neue Light"/>
              <a:ea typeface="Helvetica Neue Light"/>
              <a:cs typeface="Helvetica Neue Light"/>
              <a:sym typeface="Helvetica Neue Light"/>
            </a:endParaRPr>
          </a:p>
        </p:txBody>
      </p:sp>
      <p:sp>
        <p:nvSpPr>
          <p:cNvPr id="312" name="Google Shape;312;p33"/>
          <p:cNvSpPr txBox="1"/>
          <p:nvPr/>
        </p:nvSpPr>
        <p:spPr>
          <a:xfrm>
            <a:off x="4591862" y="3360380"/>
            <a:ext cx="2180400" cy="3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v" sz="1500">
                <a:solidFill>
                  <a:schemeClr val="dk1"/>
                </a:solidFill>
                <a:latin typeface="Helvetica Neue Light"/>
                <a:ea typeface="Helvetica Neue Light"/>
                <a:cs typeface="Helvetica Neue Light"/>
                <a:sym typeface="Helvetica Neue Light"/>
              </a:rPr>
              <a:t>Transports</a:t>
            </a:r>
            <a:endParaRPr sz="1500">
              <a:latin typeface="Helvetica Neue Light"/>
              <a:ea typeface="Helvetica Neue Light"/>
              <a:cs typeface="Helvetica Neue Light"/>
              <a:sym typeface="Helvetica Neue Light"/>
            </a:endParaRPr>
          </a:p>
        </p:txBody>
      </p:sp>
      <p:sp>
        <p:nvSpPr>
          <p:cNvPr id="313" name="Google Shape;313;p33"/>
          <p:cNvSpPr txBox="1"/>
          <p:nvPr/>
        </p:nvSpPr>
        <p:spPr>
          <a:xfrm>
            <a:off x="6859475" y="3360380"/>
            <a:ext cx="2180400" cy="3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500">
                <a:latin typeface="Helvetica Neue Light"/>
                <a:ea typeface="Helvetica Neue Light"/>
                <a:cs typeface="Helvetica Neue Light"/>
                <a:sym typeface="Helvetica Neue Light"/>
              </a:rPr>
              <a:t>Iepirkšanās</a:t>
            </a:r>
            <a:endParaRPr sz="1500">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ph idx="1" type="body"/>
          </p:nvPr>
        </p:nvSpPr>
        <p:spPr>
          <a:xfrm>
            <a:off x="235500" y="840650"/>
            <a:ext cx="5102700" cy="38577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sv" sz="3600">
                <a:solidFill>
                  <a:schemeClr val="dk1"/>
                </a:solidFill>
                <a:latin typeface="Helvetica Neue Light"/>
                <a:ea typeface="Helvetica Neue Light"/>
                <a:cs typeface="Helvetica Neue Light"/>
                <a:sym typeface="Helvetica Neue Light"/>
              </a:rPr>
              <a:t>Apspriediet grupās</a:t>
            </a:r>
            <a:br>
              <a:rPr lang="sv" sz="1700">
                <a:solidFill>
                  <a:schemeClr val="dk1"/>
                </a:solidFill>
                <a:latin typeface="Helvetica Neue Light"/>
                <a:ea typeface="Helvetica Neue Light"/>
                <a:cs typeface="Helvetica Neue Light"/>
                <a:sym typeface="Helvetica Neue Light"/>
              </a:rPr>
            </a:br>
            <a:br>
              <a:rPr lang="sv" sz="1700">
                <a:solidFill>
                  <a:schemeClr val="dk1"/>
                </a:solidFill>
                <a:latin typeface="Helvetica Neue Light"/>
                <a:ea typeface="Helvetica Neue Light"/>
                <a:cs typeface="Helvetica Neue Light"/>
                <a:sym typeface="Helvetica Neue Light"/>
              </a:rPr>
            </a:br>
            <a:r>
              <a:rPr lang="sv" sz="2100">
                <a:solidFill>
                  <a:schemeClr val="dk1"/>
                </a:solidFill>
                <a:highlight>
                  <a:srgbClr val="FED872"/>
                </a:highlight>
                <a:latin typeface="Helvetica Neue Light"/>
                <a:ea typeface="Helvetica Neue Light"/>
                <a:cs typeface="Helvetica Neue Light"/>
                <a:sym typeface="Helvetica Neue Light"/>
              </a:rPr>
              <a:t>Izdomājiet vienas pārmaiņas katrā kategorijā (pārtika, mājoklis, transports, iepirkšanās/cits), ko jūs varētu ieviest, lai patērētu ilgtspējīgāk.</a:t>
            </a:r>
            <a:br>
              <a:rPr lang="sv" sz="1700">
                <a:solidFill>
                  <a:schemeClr val="dk1"/>
                </a:solidFill>
                <a:latin typeface="Helvetica Neue Light"/>
                <a:ea typeface="Helvetica Neue Light"/>
                <a:cs typeface="Helvetica Neue Light"/>
                <a:sym typeface="Helvetica Neue Light"/>
              </a:rPr>
            </a:b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Mēģiniet to izdarīt pēc iespējas konkrētāk, piemēram, </a:t>
            </a:r>
            <a:r>
              <a:rPr lang="sv" sz="1700">
                <a:solidFill>
                  <a:schemeClr val="dk1"/>
                </a:solidFill>
                <a:latin typeface="Helvetica Neue Light"/>
                <a:ea typeface="Helvetica Neue Light"/>
                <a:cs typeface="Helvetica Neue Light"/>
                <a:sym typeface="Helvetica Neue Light"/>
              </a:rPr>
              <a:t>"braukt uz treniņiem ar divriteni, nevis tikt aizvestam ar mašīnu", nevis "ceļot ilgtspējīgi".</a:t>
            </a:r>
            <a:endParaRPr sz="1700">
              <a:solidFill>
                <a:schemeClr val="dk1"/>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1100"/>
              <a:buFont typeface="Arial"/>
              <a:buNone/>
            </a:pPr>
            <a:r>
              <a:t/>
            </a:r>
            <a:endParaRPr sz="1700">
              <a:solidFill>
                <a:schemeClr val="dk1"/>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5 minūtes apspriediet to mazās</a:t>
            </a:r>
            <a:r>
              <a:rPr lang="sv" sz="1700">
                <a:solidFill>
                  <a:schemeClr val="dk1"/>
                </a:solidFill>
                <a:latin typeface="Helvetica Neue Light"/>
                <a:ea typeface="Helvetica Neue Light"/>
                <a:cs typeface="Helvetica Neue Light"/>
                <a:sym typeface="Helvetica Neue Light"/>
              </a:rPr>
              <a:t> grupās. Pierakstiet savus ierosinājumus un, kad tas izdarīts, izstāstiet to visai grupai.</a:t>
            </a:r>
            <a:endParaRPr sz="1700">
              <a:solidFill>
                <a:schemeClr val="dk1"/>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None/>
            </a:pPr>
            <a:r>
              <a:t/>
            </a:r>
            <a:endParaRPr sz="1700">
              <a:solidFill>
                <a:schemeClr val="dk1"/>
              </a:solidFill>
              <a:latin typeface="Helvetica Neue Light"/>
              <a:ea typeface="Helvetica Neue Light"/>
              <a:cs typeface="Helvetica Neue Light"/>
              <a:sym typeface="Helvetica Neue Light"/>
            </a:endParaRPr>
          </a:p>
        </p:txBody>
      </p:sp>
      <p:pic>
        <p:nvPicPr>
          <p:cNvPr id="319" name="Google Shape;319;p34"/>
          <p:cNvPicPr preferRelativeResize="0"/>
          <p:nvPr/>
        </p:nvPicPr>
        <p:blipFill>
          <a:blip r:embed="rId3">
            <a:alphaModFix/>
          </a:blip>
          <a:stretch>
            <a:fillRect/>
          </a:stretch>
        </p:blipFill>
        <p:spPr>
          <a:xfrm>
            <a:off x="5520125" y="1136750"/>
            <a:ext cx="3223076" cy="3155502"/>
          </a:xfrm>
          <a:prstGeom prst="rect">
            <a:avLst/>
          </a:prstGeom>
          <a:noFill/>
          <a:ln>
            <a:noFill/>
          </a:ln>
        </p:spPr>
      </p:pic>
      <p:sp>
        <p:nvSpPr>
          <p:cNvPr id="320" name="Google Shape;320;p34"/>
          <p:cNvSpPr txBox="1"/>
          <p:nvPr/>
        </p:nvSpPr>
        <p:spPr>
          <a:xfrm>
            <a:off x="5529649" y="2348455"/>
            <a:ext cx="1466100" cy="2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300">
                <a:latin typeface="Helvetica Neue Light"/>
                <a:ea typeface="Helvetica Neue Light"/>
                <a:cs typeface="Helvetica Neue Light"/>
                <a:sym typeface="Helvetica Neue Light"/>
              </a:rPr>
              <a:t>Pārtika</a:t>
            </a:r>
            <a:endParaRPr sz="1300">
              <a:latin typeface="Helvetica Neue Light"/>
              <a:ea typeface="Helvetica Neue Light"/>
              <a:cs typeface="Helvetica Neue Light"/>
              <a:sym typeface="Helvetica Neue Light"/>
            </a:endParaRPr>
          </a:p>
        </p:txBody>
      </p:sp>
      <p:sp>
        <p:nvSpPr>
          <p:cNvPr id="321" name="Google Shape;321;p34"/>
          <p:cNvSpPr txBox="1"/>
          <p:nvPr/>
        </p:nvSpPr>
        <p:spPr>
          <a:xfrm>
            <a:off x="7081243" y="2348455"/>
            <a:ext cx="1466100" cy="2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300">
                <a:latin typeface="Helvetica Neue Light"/>
                <a:ea typeface="Helvetica Neue Light"/>
                <a:cs typeface="Helvetica Neue Light"/>
                <a:sym typeface="Helvetica Neue Light"/>
              </a:rPr>
              <a:t>Mājoklis</a:t>
            </a:r>
            <a:endParaRPr sz="1300">
              <a:latin typeface="Helvetica Neue Light"/>
              <a:ea typeface="Helvetica Neue Light"/>
              <a:cs typeface="Helvetica Neue Light"/>
              <a:sym typeface="Helvetica Neue Light"/>
            </a:endParaRPr>
          </a:p>
        </p:txBody>
      </p:sp>
      <p:sp>
        <p:nvSpPr>
          <p:cNvPr id="322" name="Google Shape;322;p34"/>
          <p:cNvSpPr txBox="1"/>
          <p:nvPr/>
        </p:nvSpPr>
        <p:spPr>
          <a:xfrm>
            <a:off x="5581855" y="3945705"/>
            <a:ext cx="1466100" cy="2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300">
                <a:latin typeface="Helvetica Neue Light"/>
                <a:ea typeface="Helvetica Neue Light"/>
                <a:cs typeface="Helvetica Neue Light"/>
                <a:sym typeface="Helvetica Neue Light"/>
              </a:rPr>
              <a:t>Transports</a:t>
            </a:r>
            <a:endParaRPr sz="1300">
              <a:latin typeface="Helvetica Neue Light"/>
              <a:ea typeface="Helvetica Neue Light"/>
              <a:cs typeface="Helvetica Neue Light"/>
              <a:sym typeface="Helvetica Neue Light"/>
            </a:endParaRPr>
          </a:p>
        </p:txBody>
      </p:sp>
      <p:sp>
        <p:nvSpPr>
          <p:cNvPr id="323" name="Google Shape;323;p34"/>
          <p:cNvSpPr txBox="1"/>
          <p:nvPr/>
        </p:nvSpPr>
        <p:spPr>
          <a:xfrm>
            <a:off x="7138542" y="3945705"/>
            <a:ext cx="1466100" cy="2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v" sz="1300">
                <a:latin typeface="Helvetica Neue Light"/>
                <a:ea typeface="Helvetica Neue Light"/>
                <a:cs typeface="Helvetica Neue Light"/>
                <a:sym typeface="Helvetica Neue Light"/>
              </a:rPr>
              <a:t>Iepirkšanās</a:t>
            </a:r>
            <a:endParaRPr sz="1300">
              <a:latin typeface="Helvetica Neue Light"/>
              <a:ea typeface="Helvetica Neue Light"/>
              <a:cs typeface="Helvetica Neue Light"/>
              <a:sym typeface="Helvetica Neue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27" name="Shape 327"/>
        <p:cNvGrpSpPr/>
        <p:nvPr/>
      </p:nvGrpSpPr>
      <p:grpSpPr>
        <a:xfrm>
          <a:off x="0" y="0"/>
          <a:ext cx="0" cy="0"/>
          <a:chOff x="0" y="0"/>
          <a:chExt cx="0" cy="0"/>
        </a:xfrm>
      </p:grpSpPr>
      <p:sp>
        <p:nvSpPr>
          <p:cNvPr id="328" name="Google Shape;328;p35"/>
          <p:cNvSpPr txBox="1"/>
          <p:nvPr/>
        </p:nvSpPr>
        <p:spPr>
          <a:xfrm>
            <a:off x="4688350" y="3224100"/>
            <a:ext cx="4190400" cy="1618200"/>
          </a:xfrm>
          <a:prstGeom prst="rect">
            <a:avLst/>
          </a:prstGeom>
          <a:solidFill>
            <a:srgbClr val="D9EAD3"/>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rgbClr val="5DAAB5"/>
                </a:solidFill>
                <a:latin typeface="Helvetica Neue Light"/>
                <a:ea typeface="Helvetica Neue Light"/>
                <a:cs typeface="Helvetica Neue Light"/>
                <a:sym typeface="Helvetica Neue Light"/>
              </a:rPr>
              <a:t>Pārtika</a:t>
            </a:r>
            <a:br>
              <a:rPr lang="sv" sz="30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29" name="Google Shape;329;p35"/>
          <p:cNvSpPr txBox="1"/>
          <p:nvPr/>
        </p:nvSpPr>
        <p:spPr>
          <a:xfrm>
            <a:off x="539550" y="407250"/>
            <a:ext cx="8064900" cy="579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600">
                <a:solidFill>
                  <a:schemeClr val="dk1"/>
                </a:solidFill>
                <a:latin typeface="Helvetica Neue Light"/>
                <a:ea typeface="Helvetica Neue Light"/>
                <a:cs typeface="Helvetica Neue Light"/>
                <a:sym typeface="Helvetica Neue Light"/>
              </a:rPr>
              <a:t>Ieteikumi, kā dzīvot ilgtspējīgāk</a:t>
            </a:r>
            <a:endParaRPr sz="3600">
              <a:solidFill>
                <a:schemeClr val="dk1"/>
              </a:solidFill>
              <a:latin typeface="Helvetica Neue Light"/>
              <a:ea typeface="Helvetica Neue Light"/>
              <a:cs typeface="Helvetica Neue Light"/>
              <a:sym typeface="Helvetica Neue Light"/>
            </a:endParaRPr>
          </a:p>
        </p:txBody>
      </p:sp>
      <p:sp>
        <p:nvSpPr>
          <p:cNvPr id="330" name="Google Shape;330;p35"/>
          <p:cNvSpPr txBox="1"/>
          <p:nvPr/>
        </p:nvSpPr>
        <p:spPr>
          <a:xfrm>
            <a:off x="317350" y="3224100"/>
            <a:ext cx="4190400" cy="1618200"/>
          </a:xfrm>
          <a:prstGeom prst="rect">
            <a:avLst/>
          </a:prstGeom>
          <a:solidFill>
            <a:srgbClr val="B6E0A6"/>
          </a:solid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rgbClr val="548135"/>
                </a:solidFill>
                <a:latin typeface="Helvetica Neue Light"/>
                <a:ea typeface="Helvetica Neue Light"/>
                <a:cs typeface="Helvetica Neue Light"/>
                <a:sym typeface="Helvetica Neue Light"/>
              </a:rPr>
              <a:t>Iepirkšanās/cits</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31" name="Google Shape;331;p35"/>
          <p:cNvSpPr txBox="1"/>
          <p:nvPr/>
        </p:nvSpPr>
        <p:spPr>
          <a:xfrm>
            <a:off x="4679950" y="1458450"/>
            <a:ext cx="4198800" cy="1618200"/>
          </a:xfrm>
          <a:prstGeom prst="rect">
            <a:avLst/>
          </a:prstGeom>
          <a:solidFill>
            <a:srgbClr val="FFE599"/>
          </a:solidFill>
          <a:ln cap="flat" cmpd="sng" w="2857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chemeClr val="accent4"/>
                </a:solidFill>
                <a:latin typeface="Helvetica Neue Light"/>
                <a:ea typeface="Helvetica Neue Light"/>
                <a:cs typeface="Helvetica Neue Light"/>
                <a:sym typeface="Helvetica Neue Light"/>
              </a:rPr>
              <a:t>Transports</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32" name="Google Shape;332;p35"/>
          <p:cNvSpPr txBox="1"/>
          <p:nvPr/>
        </p:nvSpPr>
        <p:spPr>
          <a:xfrm>
            <a:off x="317350" y="1458450"/>
            <a:ext cx="4190400" cy="1618200"/>
          </a:xfrm>
          <a:prstGeom prst="rect">
            <a:avLst/>
          </a:prstGeom>
          <a:solidFill>
            <a:srgbClr val="FCE5CD"/>
          </a:solidFill>
          <a:ln cap="flat" cmpd="sng" w="2857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rgbClr val="EA9999"/>
                </a:solidFill>
                <a:latin typeface="Helvetica Neue Light"/>
                <a:ea typeface="Helvetica Neue Light"/>
                <a:cs typeface="Helvetica Neue Light"/>
                <a:sym typeface="Helvetica Neue Light"/>
              </a:rPr>
              <a:t>Mājoklis</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p:nvPr/>
        </p:nvSpPr>
        <p:spPr>
          <a:xfrm>
            <a:off x="1569975" y="990100"/>
            <a:ext cx="5970000" cy="27396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74" name="Google Shape;74;p16"/>
          <p:cNvSpPr txBox="1"/>
          <p:nvPr>
            <p:ph type="title"/>
          </p:nvPr>
        </p:nvSpPr>
        <p:spPr>
          <a:xfrm>
            <a:off x="365100" y="1155725"/>
            <a:ext cx="8520600" cy="293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sv" sz="5300">
                <a:latin typeface="Helvetica Neue Light"/>
                <a:ea typeface="Helvetica Neue Light"/>
                <a:cs typeface="Helvetica Neue Light"/>
                <a:sym typeface="Helvetica Neue Light"/>
              </a:rPr>
              <a:t>Klimata koda uzlaušana </a:t>
            </a:r>
            <a:endParaRPr sz="5300">
              <a:latin typeface="Helvetica Neue Light"/>
              <a:ea typeface="Helvetica Neue Light"/>
              <a:cs typeface="Helvetica Neue Light"/>
              <a:sym typeface="Helvetica Neue Light"/>
            </a:endParaRPr>
          </a:p>
          <a:p>
            <a:pPr indent="0" lvl="0" marL="0" rtl="0" algn="ctr">
              <a:spcBef>
                <a:spcPts val="0"/>
              </a:spcBef>
              <a:spcAft>
                <a:spcPts val="0"/>
              </a:spcAft>
              <a:buSzPts val="990"/>
              <a:buNone/>
            </a:pPr>
            <a:r>
              <a:rPr lang="sv" sz="5300">
                <a:latin typeface="Helvetica Neue Light"/>
                <a:ea typeface="Helvetica Neue Light"/>
                <a:cs typeface="Helvetica Neue Light"/>
                <a:sym typeface="Helvetica Neue Light"/>
              </a:rPr>
              <a:t>ar “Klimats sauc!”</a:t>
            </a:r>
            <a:endParaRPr sz="5300">
              <a:highlight>
                <a:srgbClr val="FF00FF"/>
              </a:highlight>
              <a:latin typeface="Helvetica Neue Light"/>
              <a:ea typeface="Helvetica Neue Light"/>
              <a:cs typeface="Helvetica Neue Light"/>
              <a:sym typeface="Helvetica Neue Light"/>
            </a:endParaRPr>
          </a:p>
          <a:p>
            <a:pPr indent="0" lvl="0" marL="0" rtl="0" algn="ctr">
              <a:spcBef>
                <a:spcPts val="0"/>
              </a:spcBef>
              <a:spcAft>
                <a:spcPts val="0"/>
              </a:spcAft>
              <a:buSzPts val="990"/>
              <a:buNone/>
            </a:pPr>
            <a:r>
              <a:t/>
            </a:r>
            <a:endParaRPr sz="2420">
              <a:highlight>
                <a:srgbClr val="FF00FF"/>
              </a:highlight>
              <a:latin typeface="Helvetica Neue Light"/>
              <a:ea typeface="Helvetica Neue Light"/>
              <a:cs typeface="Helvetica Neue Light"/>
              <a:sym typeface="Helvetica Neue Light"/>
            </a:endParaRPr>
          </a:p>
          <a:p>
            <a:pPr indent="0" lvl="0" marL="0" rtl="0" algn="l">
              <a:spcBef>
                <a:spcPts val="0"/>
              </a:spcBef>
              <a:spcAft>
                <a:spcPts val="0"/>
              </a:spcAft>
              <a:buSzPts val="1100"/>
              <a:buNone/>
            </a:pPr>
            <a:r>
              <a:t/>
            </a:r>
            <a:endParaRPr sz="1000"/>
          </a:p>
          <a:p>
            <a:pPr indent="0" lvl="0" marL="0" rtl="0" algn="ctr">
              <a:spcBef>
                <a:spcPts val="0"/>
              </a:spcBef>
              <a:spcAft>
                <a:spcPts val="0"/>
              </a:spcAft>
              <a:buClr>
                <a:schemeClr val="dk1"/>
              </a:buClr>
              <a:buSzPts val="1100"/>
              <a:buFont typeface="Arial"/>
              <a:buNone/>
            </a:pPr>
            <a:r>
              <a:rPr lang="sv" sz="3200">
                <a:solidFill>
                  <a:srgbClr val="5DAAB5"/>
                </a:solidFill>
              </a:rPr>
              <a:t>IEVADS SPĒLĒ UN KLIMATA PĀRMAIŅĀS</a:t>
            </a:r>
            <a:endParaRPr sz="5820">
              <a:solidFill>
                <a:srgbClr val="5DAAB5"/>
              </a:solidFill>
              <a:highlight>
                <a:srgbClr val="FF00FF"/>
              </a:highlight>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689050" y="444050"/>
            <a:ext cx="7797000" cy="51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3800">
                <a:latin typeface="Helvetica Neue Light"/>
                <a:ea typeface="Helvetica Neue Light"/>
                <a:cs typeface="Helvetica Neue Light"/>
                <a:sym typeface="Helvetica Neue Light"/>
              </a:rPr>
              <a:t>Ko tu jūti, domājot par klimata pārmaiņām?</a:t>
            </a:r>
            <a:endParaRPr sz="3900">
              <a:latin typeface="Helvetica Neue Light"/>
              <a:ea typeface="Helvetica Neue Light"/>
              <a:cs typeface="Helvetica Neue Light"/>
              <a:sym typeface="Helvetica Neue Light"/>
            </a:endParaRPr>
          </a:p>
        </p:txBody>
      </p:sp>
      <p:sp>
        <p:nvSpPr>
          <p:cNvPr id="80" name="Google Shape;80;p17"/>
          <p:cNvSpPr txBox="1"/>
          <p:nvPr/>
        </p:nvSpPr>
        <p:spPr>
          <a:xfrm>
            <a:off x="545075" y="2264250"/>
            <a:ext cx="2775000" cy="2555100"/>
          </a:xfrm>
          <a:prstGeom prst="rect">
            <a:avLst/>
          </a:prstGeom>
          <a:noFill/>
          <a:ln>
            <a:noFill/>
          </a:ln>
        </p:spPr>
        <p:txBody>
          <a:bodyPr anchorCtr="0" anchor="t" bIns="91425" lIns="91425" spcFirstLastPara="1" rIns="91425" wrap="square" tIns="91425">
            <a:spAutoFit/>
          </a:bodyPr>
          <a:lstStyle/>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Bailes</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Vainu	</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Trauksmi</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Cerību</a:t>
            </a:r>
            <a:endParaRPr sz="2200">
              <a:solidFill>
                <a:srgbClr val="B45F06"/>
              </a:solidFill>
              <a:latin typeface="Helvetica Neue Light"/>
              <a:ea typeface="Helvetica Neue Light"/>
              <a:cs typeface="Helvetica Neue Light"/>
              <a:sym typeface="Helvetica Neue Light"/>
            </a:endParaRPr>
          </a:p>
          <a:p>
            <a:pPr indent="0" lvl="0" marL="457200" rtl="0" algn="l">
              <a:lnSpc>
                <a:spcPct val="150000"/>
              </a:lnSpc>
              <a:spcBef>
                <a:spcPts val="0"/>
              </a:spcBef>
              <a:spcAft>
                <a:spcPts val="0"/>
              </a:spcAft>
              <a:buNone/>
            </a:pPr>
            <a:r>
              <a:t/>
            </a:r>
            <a:endParaRPr sz="2200">
              <a:solidFill>
                <a:srgbClr val="B45F06"/>
              </a:solidFill>
              <a:latin typeface="Helvetica Neue Light"/>
              <a:ea typeface="Helvetica Neue Light"/>
              <a:cs typeface="Helvetica Neue Light"/>
              <a:sym typeface="Helvetica Neue Light"/>
            </a:endParaRPr>
          </a:p>
        </p:txBody>
      </p:sp>
      <p:sp>
        <p:nvSpPr>
          <p:cNvPr id="81" name="Google Shape;81;p17"/>
          <p:cNvSpPr txBox="1"/>
          <p:nvPr/>
        </p:nvSpPr>
        <p:spPr>
          <a:xfrm>
            <a:off x="6007025" y="2303900"/>
            <a:ext cx="3012900" cy="2047200"/>
          </a:xfrm>
          <a:prstGeom prst="rect">
            <a:avLst/>
          </a:prstGeom>
          <a:noFill/>
          <a:ln>
            <a:noFill/>
          </a:ln>
        </p:spPr>
        <p:txBody>
          <a:bodyPr anchorCtr="0" anchor="t" bIns="91425" lIns="91425" spcFirstLastPara="1" rIns="91425" wrap="square" tIns="91425">
            <a:spAutoFit/>
          </a:bodyPr>
          <a:lstStyle/>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Dusmas/villšanos</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Skumjas</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Stresu</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Neko nejūtu</a:t>
            </a:r>
            <a:endParaRPr sz="2200">
              <a:solidFill>
                <a:srgbClr val="B45F06"/>
              </a:solidFill>
              <a:latin typeface="Helvetica Neue Light"/>
              <a:ea typeface="Helvetica Neue Light"/>
              <a:cs typeface="Helvetica Neue Light"/>
              <a:sym typeface="Helvetica Neue Light"/>
            </a:endParaRPr>
          </a:p>
        </p:txBody>
      </p:sp>
      <p:sp>
        <p:nvSpPr>
          <p:cNvPr id="82" name="Google Shape;82;p17"/>
          <p:cNvSpPr txBox="1"/>
          <p:nvPr/>
        </p:nvSpPr>
        <p:spPr>
          <a:xfrm>
            <a:off x="2778400" y="2303900"/>
            <a:ext cx="3928500" cy="2047200"/>
          </a:xfrm>
          <a:prstGeom prst="rect">
            <a:avLst/>
          </a:prstGeom>
          <a:noFill/>
          <a:ln>
            <a:noFill/>
          </a:ln>
        </p:spPr>
        <p:txBody>
          <a:bodyPr anchorCtr="0" anchor="t" bIns="91425" lIns="91425" spcFirstLastPara="1" rIns="91425" wrap="square" tIns="91425">
            <a:spAutoFit/>
          </a:bodyPr>
          <a:lstStyle/>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Rūpes</a:t>
            </a:r>
            <a:r>
              <a:rPr lang="sv" sz="2200">
                <a:solidFill>
                  <a:srgbClr val="B45F06"/>
                </a:solidFill>
                <a:latin typeface="Helvetica Neue Light"/>
                <a:ea typeface="Helvetica Neue Light"/>
                <a:cs typeface="Helvetica Neue Light"/>
                <a:sym typeface="Helvetica Neue Light"/>
              </a:rPr>
              <a:t>/raizes</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Motivāciju/aktīvismu</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Vienaldzību</a:t>
            </a:r>
            <a:r>
              <a:rPr lang="sv" sz="2200">
                <a:solidFill>
                  <a:srgbClr val="B45F06"/>
                </a:solidFill>
                <a:latin typeface="Helvetica Neue Light"/>
                <a:ea typeface="Helvetica Neue Light"/>
                <a:cs typeface="Helvetica Neue Light"/>
                <a:sym typeface="Helvetica Neue Light"/>
              </a:rPr>
              <a:t>/apātiju</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Apņēmību</a:t>
            </a:r>
            <a:endParaRPr sz="2200">
              <a:solidFill>
                <a:srgbClr val="B45F06"/>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88" name="Google Shape;88;p18"/>
          <p:cNvSpPr txBox="1"/>
          <p:nvPr/>
        </p:nvSpPr>
        <p:spPr>
          <a:xfrm>
            <a:off x="2470200" y="2011490"/>
            <a:ext cx="4203600" cy="1425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400">
                <a:solidFill>
                  <a:schemeClr val="dk1"/>
                </a:solidFill>
                <a:latin typeface="Helvetica Neue Light"/>
                <a:ea typeface="Helvetica Neue Light"/>
                <a:cs typeface="Helvetica Neue Light"/>
                <a:sym typeface="Helvetica Neue Light"/>
              </a:rPr>
              <a:t>plašā aina</a:t>
            </a:r>
            <a:endParaRPr sz="3400">
              <a:solidFill>
                <a:schemeClr val="dk1"/>
              </a:solidFill>
              <a:latin typeface="Helvetica Neue Light"/>
              <a:ea typeface="Helvetica Neue Light"/>
              <a:cs typeface="Helvetica Neue Light"/>
              <a:sym typeface="Helvetica Neue Light"/>
            </a:endParaRPr>
          </a:p>
        </p:txBody>
      </p:sp>
      <p:sp>
        <p:nvSpPr>
          <p:cNvPr id="89" name="Google Shape;89;p18"/>
          <p:cNvSpPr/>
          <p:nvPr/>
        </p:nvSpPr>
        <p:spPr>
          <a:xfrm rot="667631">
            <a:off x="4753088" y="317293"/>
            <a:ext cx="4131874" cy="1446815"/>
          </a:xfrm>
          <a:prstGeom prst="cloudCallout">
            <a:avLst>
              <a:gd fmla="val -24823" name="adj1"/>
              <a:gd fmla="val 83496" name="adj2"/>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600">
                <a:solidFill>
                  <a:schemeClr val="dk1"/>
                </a:solidFill>
                <a:latin typeface="Helvetica Neue Light"/>
                <a:ea typeface="Helvetica Neue Light"/>
                <a:cs typeface="Helvetica Neue Light"/>
                <a:sym typeface="Helvetica Neue Light"/>
              </a:rPr>
              <a:t>Ko mēs domājam, runājot par "klimata jautājumu"?</a:t>
            </a:r>
            <a:endParaRPr sz="1200">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582982" y="48245"/>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Calibri"/>
              <a:buNone/>
            </a:pPr>
            <a:r>
              <a:rPr lang="sv" sz="4000">
                <a:solidFill>
                  <a:srgbClr val="A61C00"/>
                </a:solidFill>
                <a:latin typeface="Helvetica Neue Light"/>
                <a:ea typeface="Helvetica Neue Light"/>
                <a:cs typeface="Helvetica Neue Light"/>
                <a:sym typeface="Helvetica Neue Light"/>
              </a:rPr>
              <a:t>Klimata izaicinājums</a:t>
            </a:r>
            <a:endParaRPr sz="4000">
              <a:solidFill>
                <a:srgbClr val="A61C00"/>
              </a:solidFill>
              <a:latin typeface="Helvetica Neue Light"/>
              <a:ea typeface="Helvetica Neue Light"/>
              <a:cs typeface="Helvetica Neue Light"/>
              <a:sym typeface="Helvetica Neue Light"/>
            </a:endParaRPr>
          </a:p>
        </p:txBody>
      </p:sp>
      <p:sp>
        <p:nvSpPr>
          <p:cNvPr id="96" name="Google Shape;96;p19"/>
          <p:cNvSpPr txBox="1"/>
          <p:nvPr/>
        </p:nvSpPr>
        <p:spPr>
          <a:xfrm>
            <a:off x="650725" y="958350"/>
            <a:ext cx="2255700" cy="669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sv" sz="1300">
                <a:solidFill>
                  <a:schemeClr val="dk1"/>
                </a:solidFill>
                <a:latin typeface="Helvetica Neue Light"/>
                <a:ea typeface="Helvetica Neue Light"/>
                <a:cs typeface="Helvetica Neue Light"/>
                <a:sym typeface="Helvetica Neue Light"/>
              </a:rPr>
              <a:t>Sabiedrības pieprasījums pēc </a:t>
            </a:r>
            <a:r>
              <a:rPr lang="sv" sz="1300">
                <a:solidFill>
                  <a:schemeClr val="dk1"/>
                </a:solidFill>
                <a:latin typeface="Helvetica Neue Light"/>
                <a:ea typeface="Helvetica Neue Light"/>
                <a:cs typeface="Helvetica Neue Light"/>
                <a:sym typeface="Helvetica Neue Light"/>
              </a:rPr>
              <a:t>fosilā kurināmā, pārtikas utt. palielina SEG emisijas</a:t>
            </a:r>
            <a:endParaRPr sz="1300">
              <a:solidFill>
                <a:schemeClr val="dk1"/>
              </a:solidFill>
              <a:latin typeface="Helvetica Neue Light"/>
              <a:ea typeface="Helvetica Neue Light"/>
              <a:cs typeface="Helvetica Neue Light"/>
              <a:sym typeface="Helvetica Neue Light"/>
            </a:endParaRPr>
          </a:p>
        </p:txBody>
      </p:sp>
      <p:sp>
        <p:nvSpPr>
          <p:cNvPr id="97" name="Google Shape;97;p19"/>
          <p:cNvSpPr txBox="1"/>
          <p:nvPr/>
        </p:nvSpPr>
        <p:spPr>
          <a:xfrm>
            <a:off x="6366400" y="872450"/>
            <a:ext cx="2175000" cy="1069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sv" sz="1300">
                <a:solidFill>
                  <a:schemeClr val="dk1"/>
                </a:solidFill>
                <a:latin typeface="Helvetica Neue Light"/>
                <a:ea typeface="Helvetica Neue Light"/>
                <a:cs typeface="Helvetica Neue Light"/>
                <a:sym typeface="Helvetica Neue Light"/>
              </a:rPr>
              <a:t>Plūdi, sausums, pārtikas ražošnas sistēmu izjaukšana, biodaudzveidības samazināšanās utt.</a:t>
            </a:r>
            <a:endParaRPr sz="1300">
              <a:solidFill>
                <a:schemeClr val="dk1"/>
              </a:solidFill>
              <a:latin typeface="Helvetica Neue Light"/>
              <a:ea typeface="Helvetica Neue Light"/>
              <a:cs typeface="Helvetica Neue Light"/>
              <a:sym typeface="Helvetica Neue Light"/>
            </a:endParaRPr>
          </a:p>
        </p:txBody>
      </p:sp>
      <p:pic>
        <p:nvPicPr>
          <p:cNvPr id="98" name="Google Shape;98;p19"/>
          <p:cNvPicPr preferRelativeResize="0"/>
          <p:nvPr/>
        </p:nvPicPr>
        <p:blipFill rotWithShape="1">
          <a:blip r:embed="rId3">
            <a:alphaModFix/>
          </a:blip>
          <a:srcRect b="0" l="0" r="0" t="0"/>
          <a:stretch/>
        </p:blipFill>
        <p:spPr>
          <a:xfrm>
            <a:off x="1601601" y="1772839"/>
            <a:ext cx="959589" cy="374926"/>
          </a:xfrm>
          <a:prstGeom prst="rect">
            <a:avLst/>
          </a:prstGeom>
          <a:noFill/>
          <a:ln>
            <a:noFill/>
          </a:ln>
        </p:spPr>
      </p:pic>
      <p:pic>
        <p:nvPicPr>
          <p:cNvPr id="99" name="Google Shape;99;p19"/>
          <p:cNvPicPr preferRelativeResize="0"/>
          <p:nvPr/>
        </p:nvPicPr>
        <p:blipFill rotWithShape="1">
          <a:blip r:embed="rId4">
            <a:alphaModFix/>
          </a:blip>
          <a:srcRect b="0" l="0" r="0" t="0"/>
          <a:stretch/>
        </p:blipFill>
        <p:spPr>
          <a:xfrm>
            <a:off x="338700" y="1000900"/>
            <a:ext cx="1190500" cy="1323975"/>
          </a:xfrm>
          <a:prstGeom prst="rect">
            <a:avLst/>
          </a:prstGeom>
          <a:noFill/>
          <a:ln>
            <a:noFill/>
          </a:ln>
        </p:spPr>
      </p:pic>
      <p:sp>
        <p:nvSpPr>
          <p:cNvPr id="100" name="Google Shape;100;p19"/>
          <p:cNvSpPr txBox="1"/>
          <p:nvPr/>
        </p:nvSpPr>
        <p:spPr>
          <a:xfrm>
            <a:off x="3363001" y="958350"/>
            <a:ext cx="2418000" cy="669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sv" sz="1300">
                <a:solidFill>
                  <a:schemeClr val="dk1"/>
                </a:solidFill>
                <a:latin typeface="Helvetica Neue Light"/>
                <a:ea typeface="Helvetica Neue Light"/>
                <a:cs typeface="Helvetica Neue Light"/>
                <a:sym typeface="Helvetica Neue Light"/>
              </a:rPr>
              <a:t>Augstāka temperatūra, jūras līmeņa celšanās, ledus kušana, lietus modeļu izmaiņas utt.</a:t>
            </a:r>
            <a:endParaRPr sz="1400">
              <a:solidFill>
                <a:schemeClr val="dk1"/>
              </a:solidFill>
              <a:latin typeface="Helvetica Neue Light"/>
              <a:ea typeface="Helvetica Neue Light"/>
              <a:cs typeface="Helvetica Neue Light"/>
              <a:sym typeface="Helvetica Neue Light"/>
            </a:endParaRPr>
          </a:p>
        </p:txBody>
      </p:sp>
      <p:sp>
        <p:nvSpPr>
          <p:cNvPr id="101" name="Google Shape;101;p19"/>
          <p:cNvSpPr/>
          <p:nvPr/>
        </p:nvSpPr>
        <p:spPr>
          <a:xfrm>
            <a:off x="297800" y="2427475"/>
            <a:ext cx="21750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Fysikaliska       Samhälleliga</a:t>
            </a:r>
            <a:endParaRPr b="0" i="0" u="none" cap="none" strike="noStrike">
              <a:solidFill>
                <a:srgbClr val="FFFFFF"/>
              </a:solidFill>
              <a:latin typeface="Calibri"/>
              <a:ea typeface="Calibri"/>
              <a:cs typeface="Calibri"/>
              <a:sym typeface="Calibri"/>
            </a:endParaRPr>
          </a:p>
        </p:txBody>
      </p:sp>
      <p:sp>
        <p:nvSpPr>
          <p:cNvPr id="102" name="Google Shape;102;p19"/>
          <p:cNvSpPr/>
          <p:nvPr/>
        </p:nvSpPr>
        <p:spPr>
          <a:xfrm>
            <a:off x="6590375" y="2427475"/>
            <a:ext cx="22557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Lokala            Globala</a:t>
            </a:r>
            <a:endParaRPr b="0" i="0" u="none" cap="none" strike="noStrike">
              <a:solidFill>
                <a:srgbClr val="FFFFFF"/>
              </a:solidFill>
              <a:latin typeface="Calibri"/>
              <a:ea typeface="Calibri"/>
              <a:cs typeface="Calibri"/>
              <a:sym typeface="Calibri"/>
            </a:endParaRPr>
          </a:p>
        </p:txBody>
      </p:sp>
      <p:grpSp>
        <p:nvGrpSpPr>
          <p:cNvPr id="103" name="Google Shape;103;p19"/>
          <p:cNvGrpSpPr/>
          <p:nvPr/>
        </p:nvGrpSpPr>
        <p:grpSpPr>
          <a:xfrm>
            <a:off x="375675" y="2147791"/>
            <a:ext cx="8598242" cy="899244"/>
            <a:chOff x="8045" y="2312726"/>
            <a:chExt cx="9137346" cy="1442715"/>
          </a:xfrm>
        </p:grpSpPr>
        <p:sp>
          <p:nvSpPr>
            <p:cNvPr id="104" name="Google Shape;104;p19"/>
            <p:cNvSpPr/>
            <p:nvPr/>
          </p:nvSpPr>
          <p:spPr>
            <a:xfrm>
              <a:off x="8045"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05" name="Google Shape;105;p19"/>
            <p:cNvSpPr txBox="1"/>
            <p:nvPr/>
          </p:nvSpPr>
          <p:spPr>
            <a:xfrm>
              <a:off x="50302"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Cēloņi</a:t>
              </a:r>
              <a:endParaRPr i="0" sz="2100" u="none" cap="none" strike="noStrike">
                <a:solidFill>
                  <a:srgbClr val="FFFFFF"/>
                </a:solidFill>
                <a:latin typeface="Helvetica Neue Light"/>
                <a:ea typeface="Helvetica Neue Light"/>
                <a:cs typeface="Helvetica Neue Light"/>
                <a:sym typeface="Helvetica Neue Light"/>
              </a:endParaRPr>
            </a:p>
          </p:txBody>
        </p:sp>
        <p:sp>
          <p:nvSpPr>
            <p:cNvPr id="106" name="Google Shape;106;p19"/>
            <p:cNvSpPr/>
            <p:nvPr/>
          </p:nvSpPr>
          <p:spPr>
            <a:xfrm>
              <a:off x="2653091"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07" name="Google Shape;107;p19"/>
            <p:cNvSpPr txBox="1"/>
            <p:nvPr/>
          </p:nvSpPr>
          <p:spPr>
            <a:xfrm>
              <a:off x="2653091"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08" name="Google Shape;108;p19"/>
            <p:cNvSpPr/>
            <p:nvPr/>
          </p:nvSpPr>
          <p:spPr>
            <a:xfrm>
              <a:off x="3374464" y="2312741"/>
              <a:ext cx="25014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09" name="Google Shape;109;p19"/>
            <p:cNvSpPr txBox="1"/>
            <p:nvPr/>
          </p:nvSpPr>
          <p:spPr>
            <a:xfrm>
              <a:off x="3416733" y="2355016"/>
              <a:ext cx="24591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lang="sv" sz="2000">
                  <a:solidFill>
                    <a:srgbClr val="FFFFFF"/>
                  </a:solidFill>
                  <a:latin typeface="Helvetica Neue Light"/>
                  <a:ea typeface="Helvetica Neue Light"/>
                  <a:cs typeface="Helvetica Neue Light"/>
                  <a:sym typeface="Helvetica Neue Light"/>
                </a:rPr>
                <a:t>Klimata pārmaiņas</a:t>
              </a:r>
              <a:endParaRPr sz="2000">
                <a:solidFill>
                  <a:srgbClr val="FFFFFF"/>
                </a:solidFill>
                <a:latin typeface="Helvetica Neue Light"/>
                <a:ea typeface="Helvetica Neue Light"/>
                <a:cs typeface="Helvetica Neue Light"/>
                <a:sym typeface="Helvetica Neue Light"/>
              </a:endParaRPr>
            </a:p>
            <a:p>
              <a:pPr indent="0" lvl="0" marL="0" marR="0" rtl="0" algn="ctr">
                <a:lnSpc>
                  <a:spcPct val="90000"/>
                </a:lnSpc>
                <a:spcBef>
                  <a:spcPts val="0"/>
                </a:spcBef>
                <a:spcAft>
                  <a:spcPts val="0"/>
                </a:spcAft>
                <a:buClr>
                  <a:srgbClr val="FFFFFF"/>
                </a:buClr>
                <a:buSzPts val="2100"/>
                <a:buFont typeface="Calibri"/>
                <a:buNone/>
              </a:pPr>
              <a:r>
                <a:rPr lang="sv" sz="1300">
                  <a:solidFill>
                    <a:srgbClr val="FFFFFF"/>
                  </a:solidFill>
                  <a:latin typeface="Helvetica Neue Light"/>
                  <a:ea typeface="Helvetica Neue Light"/>
                  <a:cs typeface="Helvetica Neue Light"/>
                  <a:sym typeface="Helvetica Neue Light"/>
                </a:rPr>
                <a:t>(novērotās izmaiņas)</a:t>
              </a:r>
              <a:endParaRPr sz="1300">
                <a:solidFill>
                  <a:srgbClr val="FFFFFF"/>
                </a:solidFill>
                <a:latin typeface="Helvetica Neue Light"/>
                <a:ea typeface="Helvetica Neue Light"/>
                <a:cs typeface="Helvetica Neue Light"/>
                <a:sym typeface="Helvetica Neue Light"/>
              </a:endParaRPr>
            </a:p>
          </p:txBody>
        </p:sp>
        <p:sp>
          <p:nvSpPr>
            <p:cNvPr id="110" name="Google Shape;110;p19"/>
            <p:cNvSpPr/>
            <p:nvPr/>
          </p:nvSpPr>
          <p:spPr>
            <a:xfrm>
              <a:off x="6019514"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11" name="Google Shape;111;p19"/>
            <p:cNvSpPr txBox="1"/>
            <p:nvPr/>
          </p:nvSpPr>
          <p:spPr>
            <a:xfrm>
              <a:off x="6019514"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12" name="Google Shape;112;p19"/>
            <p:cNvSpPr/>
            <p:nvPr/>
          </p:nvSpPr>
          <p:spPr>
            <a:xfrm>
              <a:off x="6740891"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13" name="Google Shape;113;p19"/>
            <p:cNvSpPr txBox="1"/>
            <p:nvPr/>
          </p:nvSpPr>
          <p:spPr>
            <a:xfrm>
              <a:off x="6783148"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Sekas</a:t>
              </a:r>
              <a:endParaRPr i="0" sz="2100" u="none" cap="none" strike="noStrike">
                <a:solidFill>
                  <a:srgbClr val="FFFFFF"/>
                </a:solidFill>
                <a:latin typeface="Helvetica Neue Light"/>
                <a:ea typeface="Helvetica Neue Light"/>
                <a:cs typeface="Helvetica Neue Light"/>
                <a:sym typeface="Helvetica Neue Light"/>
              </a:endParaRPr>
            </a:p>
          </p:txBody>
        </p:sp>
      </p:grpSp>
      <p:grpSp>
        <p:nvGrpSpPr>
          <p:cNvPr id="114" name="Google Shape;114;p19"/>
          <p:cNvGrpSpPr/>
          <p:nvPr/>
        </p:nvGrpSpPr>
        <p:grpSpPr>
          <a:xfrm>
            <a:off x="3504740" y="3814061"/>
            <a:ext cx="2212818" cy="899262"/>
            <a:chOff x="2996406" y="2068777"/>
            <a:chExt cx="2135100" cy="1281000"/>
          </a:xfrm>
        </p:grpSpPr>
        <p:sp>
          <p:nvSpPr>
            <p:cNvPr id="115" name="Google Shape;115;p19"/>
            <p:cNvSpPr/>
            <p:nvPr/>
          </p:nvSpPr>
          <p:spPr>
            <a:xfrm>
              <a:off x="2996406" y="2068777"/>
              <a:ext cx="2135100" cy="1281000"/>
            </a:xfrm>
            <a:prstGeom prst="roundRect">
              <a:avLst>
                <a:gd fmla="val 10000" name="adj"/>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16" name="Google Shape;116;p19"/>
            <p:cNvSpPr txBox="1"/>
            <p:nvPr/>
          </p:nvSpPr>
          <p:spPr>
            <a:xfrm>
              <a:off x="3033928" y="2106299"/>
              <a:ext cx="2060100" cy="1206000"/>
            </a:xfrm>
            <a:prstGeom prst="rect">
              <a:avLst/>
            </a:prstGeom>
            <a:solidFill>
              <a:srgbClr val="5DAAB5"/>
            </a:solid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Rīcība</a:t>
              </a:r>
              <a:endParaRPr i="0" sz="2100" u="none" cap="none" strike="noStrike">
                <a:solidFill>
                  <a:srgbClr val="FFFFFF"/>
                </a:solidFill>
                <a:latin typeface="Helvetica Neue Light"/>
                <a:ea typeface="Helvetica Neue Light"/>
                <a:cs typeface="Helvetica Neue Light"/>
                <a:sym typeface="Helvetica Neue Light"/>
              </a:endParaRPr>
            </a:p>
          </p:txBody>
        </p:sp>
      </p:grpSp>
      <p:sp>
        <p:nvSpPr>
          <p:cNvPr id="117" name="Google Shape;117;p19"/>
          <p:cNvSpPr/>
          <p:nvPr/>
        </p:nvSpPr>
        <p:spPr>
          <a:xfrm>
            <a:off x="4587847" y="3127638"/>
            <a:ext cx="367200" cy="611100"/>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 name="Google Shape;118;p19"/>
          <p:cNvSpPr/>
          <p:nvPr/>
        </p:nvSpPr>
        <p:spPr>
          <a:xfrm>
            <a:off x="338700" y="2770875"/>
            <a:ext cx="2353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sv" sz="1300">
                <a:solidFill>
                  <a:srgbClr val="FFFFFF"/>
                </a:solidFill>
                <a:latin typeface="Helvetica Neue Light"/>
                <a:ea typeface="Helvetica Neue Light"/>
                <a:cs typeface="Helvetica Neue Light"/>
                <a:sym typeface="Helvetica Neue Light"/>
              </a:rPr>
              <a:t>Fiziskie</a:t>
            </a:r>
            <a:r>
              <a:rPr i="0" lang="sv" sz="1300" u="none" cap="none" strike="noStrike">
                <a:solidFill>
                  <a:srgbClr val="FFFFFF"/>
                </a:solidFill>
                <a:latin typeface="Helvetica Neue Light"/>
                <a:ea typeface="Helvetica Neue Light"/>
                <a:cs typeface="Helvetica Neue Light"/>
                <a:sym typeface="Helvetica Neue Light"/>
              </a:rPr>
              <a:t>      </a:t>
            </a:r>
            <a:r>
              <a:rPr lang="sv" sz="1300">
                <a:solidFill>
                  <a:srgbClr val="FFFFFF"/>
                </a:solidFill>
                <a:latin typeface="Helvetica Neue Light"/>
                <a:ea typeface="Helvetica Neue Light"/>
                <a:cs typeface="Helvetica Neue Light"/>
                <a:sym typeface="Helvetica Neue Light"/>
              </a:rPr>
              <a:t>Sociālie</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19" name="Google Shape;119;p19"/>
          <p:cNvSpPr/>
          <p:nvPr/>
        </p:nvSpPr>
        <p:spPr>
          <a:xfrm>
            <a:off x="6730266" y="2770866"/>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sv" sz="1300">
                <a:solidFill>
                  <a:srgbClr val="FFFFFF"/>
                </a:solidFill>
                <a:latin typeface="Helvetica Neue Light"/>
                <a:ea typeface="Helvetica Neue Light"/>
                <a:cs typeface="Helvetica Neue Light"/>
                <a:sym typeface="Helvetica Neue Light"/>
              </a:rPr>
              <a:t>Lokālas</a:t>
            </a:r>
            <a:r>
              <a:rPr i="0" lang="sv" sz="1300" u="none" cap="none" strike="noStrike">
                <a:solidFill>
                  <a:srgbClr val="FFFFFF"/>
                </a:solidFill>
                <a:latin typeface="Helvetica Neue Light"/>
                <a:ea typeface="Helvetica Neue Light"/>
                <a:cs typeface="Helvetica Neue Light"/>
                <a:sym typeface="Helvetica Neue Light"/>
              </a:rPr>
              <a:t>             </a:t>
            </a:r>
            <a:r>
              <a:rPr lang="sv" sz="1300">
                <a:solidFill>
                  <a:srgbClr val="FFFFFF"/>
                </a:solidFill>
                <a:latin typeface="Helvetica Neue Light"/>
                <a:ea typeface="Helvetica Neue Light"/>
                <a:cs typeface="Helvetica Neue Light"/>
                <a:sym typeface="Helvetica Neue Light"/>
              </a:rPr>
              <a:t>Globālas</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20" name="Google Shape;120;p19"/>
          <p:cNvSpPr/>
          <p:nvPr/>
        </p:nvSpPr>
        <p:spPr>
          <a:xfrm>
            <a:off x="3419920" y="4445375"/>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sv" sz="1300">
                <a:solidFill>
                  <a:srgbClr val="FFFFFF"/>
                </a:solidFill>
                <a:latin typeface="Helvetica Neue Light"/>
                <a:ea typeface="Helvetica Neue Light"/>
                <a:cs typeface="Helvetica Neue Light"/>
                <a:sym typeface="Helvetica Neue Light"/>
              </a:rPr>
              <a:t>Individuāla      Kolektīva</a:t>
            </a:r>
            <a:endParaRPr i="0" sz="1300" u="none" cap="none" strike="noStrike">
              <a:solidFill>
                <a:srgbClr val="FFFFFF"/>
              </a:solidFill>
              <a:latin typeface="Helvetica Neue Light"/>
              <a:ea typeface="Helvetica Neue Light"/>
              <a:cs typeface="Helvetica Neue Light"/>
              <a:sym typeface="Helvetica Neue Light"/>
            </a:endParaRPr>
          </a:p>
        </p:txBody>
      </p:sp>
      <p:pic>
        <p:nvPicPr>
          <p:cNvPr descr="Lightning Storm Thunder - Free vector graphic on Pixabay" id="121" name="Google Shape;121;p19"/>
          <p:cNvPicPr preferRelativeResize="0"/>
          <p:nvPr/>
        </p:nvPicPr>
        <p:blipFill rotWithShape="1">
          <a:blip r:embed="rId5">
            <a:alphaModFix/>
          </a:blip>
          <a:srcRect b="0" l="0" r="0" t="0"/>
          <a:stretch/>
        </p:blipFill>
        <p:spPr>
          <a:xfrm>
            <a:off x="3873095" y="1666664"/>
            <a:ext cx="613691" cy="442400"/>
          </a:xfrm>
          <a:prstGeom prst="rect">
            <a:avLst/>
          </a:prstGeom>
          <a:noFill/>
          <a:ln>
            <a:noFill/>
          </a:ln>
        </p:spPr>
      </p:pic>
      <p:pic>
        <p:nvPicPr>
          <p:cNvPr id="122" name="Google Shape;122;p19"/>
          <p:cNvPicPr preferRelativeResize="0"/>
          <p:nvPr/>
        </p:nvPicPr>
        <p:blipFill rotWithShape="1">
          <a:blip r:embed="rId6">
            <a:alphaModFix/>
          </a:blip>
          <a:srcRect b="0" l="0" r="0" t="0"/>
          <a:stretch/>
        </p:blipFill>
        <p:spPr>
          <a:xfrm>
            <a:off x="4734847" y="1470675"/>
            <a:ext cx="899224" cy="899225"/>
          </a:xfrm>
          <a:prstGeom prst="rect">
            <a:avLst/>
          </a:prstGeom>
          <a:noFill/>
          <a:ln>
            <a:noFill/>
          </a:ln>
        </p:spPr>
      </p:pic>
      <p:pic>
        <p:nvPicPr>
          <p:cNvPr descr="Waves Sea Water - Free vector graphic on Pixabay" id="123" name="Google Shape;123;p19"/>
          <p:cNvPicPr preferRelativeResize="0"/>
          <p:nvPr/>
        </p:nvPicPr>
        <p:blipFill rotWithShape="1">
          <a:blip r:embed="rId7">
            <a:alphaModFix/>
          </a:blip>
          <a:srcRect b="0" l="0" r="0" t="0"/>
          <a:stretch/>
        </p:blipFill>
        <p:spPr>
          <a:xfrm>
            <a:off x="6600201" y="2000500"/>
            <a:ext cx="622970" cy="426976"/>
          </a:xfrm>
          <a:prstGeom prst="rect">
            <a:avLst/>
          </a:prstGeom>
          <a:noFill/>
          <a:ln>
            <a:noFill/>
          </a:ln>
        </p:spPr>
      </p:pic>
      <p:pic>
        <p:nvPicPr>
          <p:cNvPr descr="Waves Sea Water - Free vector graphic on Pixabay" id="124" name="Google Shape;124;p19"/>
          <p:cNvPicPr preferRelativeResize="0"/>
          <p:nvPr/>
        </p:nvPicPr>
        <p:blipFill rotWithShape="1">
          <a:blip r:embed="rId7">
            <a:alphaModFix/>
          </a:blip>
          <a:srcRect b="0" l="0" r="0" t="0"/>
          <a:stretch/>
        </p:blipFill>
        <p:spPr>
          <a:xfrm>
            <a:off x="7142418" y="2016687"/>
            <a:ext cx="622970" cy="426976"/>
          </a:xfrm>
          <a:prstGeom prst="rect">
            <a:avLst/>
          </a:prstGeom>
          <a:noFill/>
          <a:ln>
            <a:noFill/>
          </a:ln>
        </p:spPr>
      </p:pic>
      <p:pic>
        <p:nvPicPr>
          <p:cNvPr descr="Waves Sea Water - Free vector graphic on Pixabay" id="125" name="Google Shape;125;p19"/>
          <p:cNvPicPr preferRelativeResize="0"/>
          <p:nvPr/>
        </p:nvPicPr>
        <p:blipFill rotWithShape="1">
          <a:blip r:embed="rId7">
            <a:alphaModFix/>
          </a:blip>
          <a:srcRect b="0" l="0" r="0" t="0"/>
          <a:stretch/>
        </p:blipFill>
        <p:spPr>
          <a:xfrm>
            <a:off x="7670940" y="2016700"/>
            <a:ext cx="622970" cy="426976"/>
          </a:xfrm>
          <a:prstGeom prst="rect">
            <a:avLst/>
          </a:prstGeom>
          <a:noFill/>
          <a:ln>
            <a:noFill/>
          </a:ln>
        </p:spPr>
      </p:pic>
      <p:pic>
        <p:nvPicPr>
          <p:cNvPr descr="Dollar Pengar Anteckningar - Gratis vektorgrafik på Pixabay" id="126" name="Google Shape;126;p19"/>
          <p:cNvPicPr preferRelativeResize="0"/>
          <p:nvPr/>
        </p:nvPicPr>
        <p:blipFill rotWithShape="1">
          <a:blip r:embed="rId8">
            <a:alphaModFix/>
          </a:blip>
          <a:srcRect b="0" l="0" r="0" t="0"/>
          <a:stretch/>
        </p:blipFill>
        <p:spPr>
          <a:xfrm>
            <a:off x="3644999" y="3456395"/>
            <a:ext cx="589273" cy="579613"/>
          </a:xfrm>
          <a:prstGeom prst="rect">
            <a:avLst/>
          </a:prstGeom>
          <a:noFill/>
          <a:ln>
            <a:noFill/>
          </a:ln>
        </p:spPr>
      </p:pic>
      <p:pic>
        <p:nvPicPr>
          <p:cNvPr id="127" name="Google Shape;127;p19"/>
          <p:cNvPicPr preferRelativeResize="0"/>
          <p:nvPr/>
        </p:nvPicPr>
        <p:blipFill>
          <a:blip r:embed="rId9">
            <a:alphaModFix/>
          </a:blip>
          <a:stretch>
            <a:fillRect/>
          </a:stretch>
        </p:blipFill>
        <p:spPr>
          <a:xfrm>
            <a:off x="5118250" y="3594650"/>
            <a:ext cx="1728198" cy="1113876"/>
          </a:xfrm>
          <a:prstGeom prst="rect">
            <a:avLst/>
          </a:prstGeom>
          <a:noFill/>
          <a:ln>
            <a:noFill/>
          </a:ln>
        </p:spPr>
      </p:pic>
      <p:pic>
        <p:nvPicPr>
          <p:cNvPr id="128" name="Google Shape;128;p19"/>
          <p:cNvPicPr preferRelativeResize="0"/>
          <p:nvPr/>
        </p:nvPicPr>
        <p:blipFill>
          <a:blip r:embed="rId9">
            <a:alphaModFix/>
          </a:blip>
          <a:stretch>
            <a:fillRect/>
          </a:stretch>
        </p:blipFill>
        <p:spPr>
          <a:xfrm>
            <a:off x="5717550" y="4185626"/>
            <a:ext cx="1110582" cy="715801"/>
          </a:xfrm>
          <a:prstGeom prst="rect">
            <a:avLst/>
          </a:prstGeom>
          <a:noFill/>
          <a:ln>
            <a:noFill/>
          </a:ln>
        </p:spPr>
      </p:pic>
      <p:pic>
        <p:nvPicPr>
          <p:cNvPr id="129" name="Google Shape;129;p19"/>
          <p:cNvPicPr preferRelativeResize="0"/>
          <p:nvPr/>
        </p:nvPicPr>
        <p:blipFill>
          <a:blip r:embed="rId9">
            <a:alphaModFix/>
          </a:blip>
          <a:stretch>
            <a:fillRect/>
          </a:stretch>
        </p:blipFill>
        <p:spPr>
          <a:xfrm>
            <a:off x="6140700" y="4646125"/>
            <a:ext cx="687424" cy="443066"/>
          </a:xfrm>
          <a:prstGeom prst="rect">
            <a:avLst/>
          </a:prstGeom>
          <a:noFill/>
          <a:ln>
            <a:noFill/>
          </a:ln>
        </p:spPr>
      </p:pic>
      <p:pic>
        <p:nvPicPr>
          <p:cNvPr id="130" name="Google Shape;130;p19"/>
          <p:cNvPicPr preferRelativeResize="0"/>
          <p:nvPr/>
        </p:nvPicPr>
        <p:blipFill>
          <a:blip r:embed="rId10">
            <a:alphaModFix/>
          </a:blip>
          <a:stretch>
            <a:fillRect/>
          </a:stretch>
        </p:blipFill>
        <p:spPr>
          <a:xfrm>
            <a:off x="8126400" y="1130002"/>
            <a:ext cx="816676" cy="899223"/>
          </a:xfrm>
          <a:prstGeom prst="rect">
            <a:avLst/>
          </a:prstGeom>
          <a:noFill/>
          <a:ln>
            <a:noFill/>
          </a:ln>
        </p:spPr>
      </p:pic>
      <p:pic>
        <p:nvPicPr>
          <p:cNvPr descr="Public Domain Clip Art Image | Water bottle | ID: 13931640614066 ..." id="131" name="Google Shape;131;p19"/>
          <p:cNvPicPr preferRelativeResize="0"/>
          <p:nvPr/>
        </p:nvPicPr>
        <p:blipFill rotWithShape="1">
          <a:blip r:embed="rId11">
            <a:alphaModFix/>
          </a:blip>
          <a:srcRect b="0" l="0" r="0" t="0"/>
          <a:stretch/>
        </p:blipFill>
        <p:spPr>
          <a:xfrm>
            <a:off x="6507520" y="1942262"/>
            <a:ext cx="513632" cy="615850"/>
          </a:xfrm>
          <a:prstGeom prst="rect">
            <a:avLst/>
          </a:prstGeom>
          <a:noFill/>
          <a:ln>
            <a:noFill/>
          </a:ln>
        </p:spPr>
      </p:pic>
      <p:pic>
        <p:nvPicPr>
          <p:cNvPr descr="Waves Sea Water - Free vector graphic on Pixabay" id="132" name="Google Shape;132;p19"/>
          <p:cNvPicPr preferRelativeResize="0"/>
          <p:nvPr/>
        </p:nvPicPr>
        <p:blipFill rotWithShape="1">
          <a:blip r:embed="rId7">
            <a:alphaModFix/>
          </a:blip>
          <a:srcRect b="0" l="0" r="0" t="0"/>
          <a:stretch/>
        </p:blipFill>
        <p:spPr>
          <a:xfrm>
            <a:off x="8223240" y="2036700"/>
            <a:ext cx="622970" cy="426976"/>
          </a:xfrm>
          <a:prstGeom prst="rect">
            <a:avLst/>
          </a:prstGeom>
          <a:noFill/>
          <a:ln>
            <a:noFill/>
          </a:ln>
        </p:spPr>
      </p:pic>
      <p:sp>
        <p:nvSpPr>
          <p:cNvPr id="133" name="Google Shape;133;p19"/>
          <p:cNvSpPr txBox="1"/>
          <p:nvPr/>
        </p:nvSpPr>
        <p:spPr>
          <a:xfrm>
            <a:off x="2253750" y="3458888"/>
            <a:ext cx="15054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300">
                <a:solidFill>
                  <a:schemeClr val="dk1"/>
                </a:solidFill>
                <a:latin typeface="Helvetica Neue Light"/>
                <a:ea typeface="Helvetica Neue Light"/>
                <a:cs typeface="Helvetica Neue Light"/>
                <a:sym typeface="Helvetica Neue Light"/>
              </a:rPr>
              <a:t>Dzīvesveida pārmaiņas, politikas pasākumi, tehnoloģijas jaunievedumi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p:nvPr/>
        </p:nvSpPr>
        <p:spPr>
          <a:xfrm>
            <a:off x="297800" y="2427475"/>
            <a:ext cx="21750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Fysikaliska       Samhälleliga</a:t>
            </a:r>
            <a:endParaRPr b="0" i="0" u="none" cap="none" strike="noStrike">
              <a:solidFill>
                <a:srgbClr val="FFFFFF"/>
              </a:solidFill>
              <a:latin typeface="Calibri"/>
              <a:ea typeface="Calibri"/>
              <a:cs typeface="Calibri"/>
              <a:sym typeface="Calibri"/>
            </a:endParaRPr>
          </a:p>
        </p:txBody>
      </p:sp>
      <p:sp>
        <p:nvSpPr>
          <p:cNvPr id="140" name="Google Shape;140;p20"/>
          <p:cNvSpPr/>
          <p:nvPr/>
        </p:nvSpPr>
        <p:spPr>
          <a:xfrm>
            <a:off x="6590375" y="2427475"/>
            <a:ext cx="22557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Lokala            Globala</a:t>
            </a:r>
            <a:endParaRPr b="0" i="0" u="none" cap="none" strike="noStrike">
              <a:solidFill>
                <a:srgbClr val="FFFFFF"/>
              </a:solidFill>
              <a:latin typeface="Calibri"/>
              <a:ea typeface="Calibri"/>
              <a:cs typeface="Calibri"/>
              <a:sym typeface="Calibri"/>
            </a:endParaRPr>
          </a:p>
        </p:txBody>
      </p:sp>
      <p:grpSp>
        <p:nvGrpSpPr>
          <p:cNvPr id="141" name="Google Shape;141;p20"/>
          <p:cNvGrpSpPr/>
          <p:nvPr/>
        </p:nvGrpSpPr>
        <p:grpSpPr>
          <a:xfrm>
            <a:off x="375675" y="2147775"/>
            <a:ext cx="8470319" cy="899235"/>
            <a:chOff x="8045" y="2312726"/>
            <a:chExt cx="9137346" cy="1442700"/>
          </a:xfrm>
        </p:grpSpPr>
        <p:sp>
          <p:nvSpPr>
            <p:cNvPr id="142" name="Google Shape;142;p20"/>
            <p:cNvSpPr/>
            <p:nvPr/>
          </p:nvSpPr>
          <p:spPr>
            <a:xfrm>
              <a:off x="8045"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3" name="Google Shape;143;p20"/>
            <p:cNvSpPr txBox="1"/>
            <p:nvPr/>
          </p:nvSpPr>
          <p:spPr>
            <a:xfrm>
              <a:off x="50302"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Cēloņi</a:t>
              </a:r>
              <a:endParaRPr i="0" sz="2100" u="none" cap="none" strike="noStrike">
                <a:solidFill>
                  <a:srgbClr val="FFFFFF"/>
                </a:solidFill>
                <a:latin typeface="Helvetica Neue Light"/>
                <a:ea typeface="Helvetica Neue Light"/>
                <a:cs typeface="Helvetica Neue Light"/>
                <a:sym typeface="Helvetica Neue Light"/>
              </a:endParaRPr>
            </a:p>
          </p:txBody>
        </p:sp>
        <p:sp>
          <p:nvSpPr>
            <p:cNvPr id="144" name="Google Shape;144;p20"/>
            <p:cNvSpPr/>
            <p:nvPr/>
          </p:nvSpPr>
          <p:spPr>
            <a:xfrm>
              <a:off x="2653091"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5" name="Google Shape;145;p20"/>
            <p:cNvSpPr txBox="1"/>
            <p:nvPr/>
          </p:nvSpPr>
          <p:spPr>
            <a:xfrm>
              <a:off x="2653091"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46" name="Google Shape;146;p20"/>
            <p:cNvSpPr/>
            <p:nvPr/>
          </p:nvSpPr>
          <p:spPr>
            <a:xfrm>
              <a:off x="3374468"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7" name="Google Shape;147;p20"/>
            <p:cNvSpPr txBox="1"/>
            <p:nvPr/>
          </p:nvSpPr>
          <p:spPr>
            <a:xfrm>
              <a:off x="3416729" y="2355001"/>
              <a:ext cx="2387100" cy="13581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lang="sv" sz="2000">
                  <a:solidFill>
                    <a:srgbClr val="FFFFFF"/>
                  </a:solidFill>
                  <a:latin typeface="Helvetica Neue Light"/>
                  <a:ea typeface="Helvetica Neue Light"/>
                  <a:cs typeface="Helvetica Neue Light"/>
                  <a:sym typeface="Helvetica Neue Light"/>
                </a:rPr>
                <a:t>Klimata pārmaiņas</a:t>
              </a:r>
              <a:endParaRPr i="0" sz="2000" u="none" cap="none" strike="noStrike">
                <a:solidFill>
                  <a:srgbClr val="FFFFFF"/>
                </a:solidFill>
                <a:latin typeface="Helvetica Neue Light"/>
                <a:ea typeface="Helvetica Neue Light"/>
                <a:cs typeface="Helvetica Neue Light"/>
                <a:sym typeface="Helvetica Neue Light"/>
              </a:endParaRPr>
            </a:p>
          </p:txBody>
        </p:sp>
        <p:sp>
          <p:nvSpPr>
            <p:cNvPr id="148" name="Google Shape;148;p20"/>
            <p:cNvSpPr/>
            <p:nvPr/>
          </p:nvSpPr>
          <p:spPr>
            <a:xfrm>
              <a:off x="6019514"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9" name="Google Shape;149;p20"/>
            <p:cNvSpPr txBox="1"/>
            <p:nvPr/>
          </p:nvSpPr>
          <p:spPr>
            <a:xfrm>
              <a:off x="6019514"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50" name="Google Shape;150;p20"/>
            <p:cNvSpPr/>
            <p:nvPr/>
          </p:nvSpPr>
          <p:spPr>
            <a:xfrm>
              <a:off x="6740891"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51" name="Google Shape;151;p20"/>
            <p:cNvSpPr txBox="1"/>
            <p:nvPr/>
          </p:nvSpPr>
          <p:spPr>
            <a:xfrm>
              <a:off x="6783148"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rtl="0" algn="ctr">
                <a:lnSpc>
                  <a:spcPct val="90000"/>
                </a:lnSpc>
                <a:spcBef>
                  <a:spcPts val="0"/>
                </a:spcBef>
                <a:spcAft>
                  <a:spcPts val="0"/>
                </a:spcAft>
                <a:buClr>
                  <a:schemeClr val="lt1"/>
                </a:buClr>
                <a:buSzPts val="2100"/>
                <a:buFont typeface="Calibri"/>
                <a:buNone/>
              </a:pPr>
              <a:r>
                <a:rPr lang="sv" sz="2100">
                  <a:solidFill>
                    <a:schemeClr val="lt1"/>
                  </a:solidFill>
                  <a:latin typeface="Helvetica Neue Light"/>
                  <a:ea typeface="Helvetica Neue Light"/>
                  <a:cs typeface="Helvetica Neue Light"/>
                  <a:sym typeface="Helvetica Neue Light"/>
                </a:rPr>
                <a:t>Sekas</a:t>
              </a:r>
              <a:endParaRPr i="0" sz="2100" u="none" cap="none" strike="noStrike">
                <a:solidFill>
                  <a:srgbClr val="FFFFFF"/>
                </a:solidFill>
                <a:latin typeface="Helvetica Neue Light"/>
                <a:ea typeface="Helvetica Neue Light"/>
                <a:cs typeface="Helvetica Neue Light"/>
                <a:sym typeface="Helvetica Neue Light"/>
              </a:endParaRPr>
            </a:p>
          </p:txBody>
        </p:sp>
      </p:grpSp>
      <p:grpSp>
        <p:nvGrpSpPr>
          <p:cNvPr id="152" name="Google Shape;152;p20"/>
          <p:cNvGrpSpPr/>
          <p:nvPr/>
        </p:nvGrpSpPr>
        <p:grpSpPr>
          <a:xfrm>
            <a:off x="3504740" y="3814061"/>
            <a:ext cx="2212818" cy="899262"/>
            <a:chOff x="2996406" y="2068777"/>
            <a:chExt cx="2135100" cy="1281000"/>
          </a:xfrm>
        </p:grpSpPr>
        <p:sp>
          <p:nvSpPr>
            <p:cNvPr id="153" name="Google Shape;153;p20"/>
            <p:cNvSpPr/>
            <p:nvPr/>
          </p:nvSpPr>
          <p:spPr>
            <a:xfrm>
              <a:off x="2996406" y="2068777"/>
              <a:ext cx="2135100" cy="1281000"/>
            </a:xfrm>
            <a:prstGeom prst="roundRect">
              <a:avLst>
                <a:gd fmla="val 10000" name="adj"/>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54" name="Google Shape;154;p20"/>
            <p:cNvSpPr txBox="1"/>
            <p:nvPr/>
          </p:nvSpPr>
          <p:spPr>
            <a:xfrm>
              <a:off x="3033928" y="2106299"/>
              <a:ext cx="2060100" cy="1206000"/>
            </a:xfrm>
            <a:prstGeom prst="rect">
              <a:avLst/>
            </a:prstGeom>
            <a:solidFill>
              <a:srgbClr val="5DAAB5"/>
            </a:solid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Rīcība</a:t>
              </a:r>
              <a:endParaRPr sz="2100">
                <a:solidFill>
                  <a:srgbClr val="FFFFFF"/>
                </a:solidFill>
                <a:latin typeface="Helvetica Neue Light"/>
                <a:ea typeface="Helvetica Neue Light"/>
                <a:cs typeface="Helvetica Neue Light"/>
                <a:sym typeface="Helvetica Neue Light"/>
              </a:endParaRPr>
            </a:p>
            <a:p>
              <a:pPr indent="0" lvl="0" marL="0" marR="0" rtl="0" algn="ctr">
                <a:lnSpc>
                  <a:spcPct val="90000"/>
                </a:lnSpc>
                <a:spcBef>
                  <a:spcPts val="0"/>
                </a:spcBef>
                <a:spcAft>
                  <a:spcPts val="0"/>
                </a:spcAft>
                <a:buClr>
                  <a:srgbClr val="FFFFFF"/>
                </a:buClr>
                <a:buSzPts val="2100"/>
                <a:buFont typeface="Calibri"/>
                <a:buNone/>
              </a:pPr>
              <a:r>
                <a:t/>
              </a:r>
              <a:endParaRPr sz="2100">
                <a:solidFill>
                  <a:srgbClr val="FFFFFF"/>
                </a:solidFill>
                <a:latin typeface="Helvetica Neue Light"/>
                <a:ea typeface="Helvetica Neue Light"/>
                <a:cs typeface="Helvetica Neue Light"/>
                <a:sym typeface="Helvetica Neue Light"/>
              </a:endParaRPr>
            </a:p>
          </p:txBody>
        </p:sp>
      </p:grpSp>
      <p:sp>
        <p:nvSpPr>
          <p:cNvPr id="155" name="Google Shape;155;p20"/>
          <p:cNvSpPr/>
          <p:nvPr/>
        </p:nvSpPr>
        <p:spPr>
          <a:xfrm>
            <a:off x="4587847" y="3127638"/>
            <a:ext cx="367200" cy="611100"/>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 name="Google Shape;156;p20"/>
          <p:cNvSpPr/>
          <p:nvPr/>
        </p:nvSpPr>
        <p:spPr>
          <a:xfrm>
            <a:off x="338700" y="2770875"/>
            <a:ext cx="2313000" cy="26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600"/>
              <a:buFont typeface="Arial"/>
              <a:buNone/>
            </a:pPr>
            <a:r>
              <a:rPr lang="sv" sz="1300">
                <a:solidFill>
                  <a:schemeClr val="lt1"/>
                </a:solidFill>
                <a:latin typeface="Helvetica Neue Light"/>
                <a:ea typeface="Helvetica Neue Light"/>
                <a:cs typeface="Helvetica Neue Light"/>
                <a:sym typeface="Helvetica Neue Light"/>
              </a:rPr>
              <a:t>Fiziskie</a:t>
            </a:r>
            <a:r>
              <a:rPr lang="sv" sz="1300">
                <a:solidFill>
                  <a:schemeClr val="lt1"/>
                </a:solidFill>
                <a:latin typeface="Helvetica Neue Light"/>
                <a:ea typeface="Helvetica Neue Light"/>
                <a:cs typeface="Helvetica Neue Light"/>
                <a:sym typeface="Helvetica Neue Light"/>
              </a:rPr>
              <a:t>      Sociāliel</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57" name="Google Shape;157;p20"/>
          <p:cNvSpPr/>
          <p:nvPr/>
        </p:nvSpPr>
        <p:spPr>
          <a:xfrm>
            <a:off x="6633391" y="2770866"/>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sv" sz="1300" u="none" cap="none" strike="noStrike">
                <a:solidFill>
                  <a:srgbClr val="FFFFFF"/>
                </a:solidFill>
                <a:latin typeface="Helvetica Neue Light"/>
                <a:ea typeface="Helvetica Neue Light"/>
                <a:cs typeface="Helvetica Neue Light"/>
                <a:sym typeface="Helvetica Neue Light"/>
              </a:rPr>
              <a:t>Lokālas            Globālas</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58" name="Google Shape;158;p20"/>
          <p:cNvSpPr/>
          <p:nvPr/>
        </p:nvSpPr>
        <p:spPr>
          <a:xfrm>
            <a:off x="3465595" y="4445350"/>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sv" sz="1300">
                <a:solidFill>
                  <a:schemeClr val="lt1"/>
                </a:solidFill>
                <a:latin typeface="Helvetica Neue Light"/>
                <a:ea typeface="Helvetica Neue Light"/>
                <a:cs typeface="Helvetica Neue Light"/>
                <a:sym typeface="Helvetica Neue Light"/>
              </a:rPr>
              <a:t>Individuāla       Kolektīva</a:t>
            </a:r>
            <a:endParaRPr sz="1300">
              <a:solidFill>
                <a:schemeClr val="lt1"/>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600"/>
              <a:buFont typeface="Arial"/>
              <a:buNone/>
            </a:pPr>
            <a:r>
              <a:t/>
            </a:r>
            <a:endParaRPr sz="1300">
              <a:solidFill>
                <a:srgbClr val="FFFFFF"/>
              </a:solidFill>
              <a:latin typeface="Helvetica Neue Light"/>
              <a:ea typeface="Helvetica Neue Light"/>
              <a:cs typeface="Helvetica Neue Light"/>
              <a:sym typeface="Helvetica Neue Light"/>
            </a:endParaRPr>
          </a:p>
        </p:txBody>
      </p:sp>
      <p:sp>
        <p:nvSpPr>
          <p:cNvPr id="159" name="Google Shape;159;p20"/>
          <p:cNvSpPr/>
          <p:nvPr/>
        </p:nvSpPr>
        <p:spPr>
          <a:xfrm rot="2170325">
            <a:off x="6752833" y="2940063"/>
            <a:ext cx="192134" cy="1822593"/>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20"/>
          <p:cNvSpPr/>
          <p:nvPr/>
        </p:nvSpPr>
        <p:spPr>
          <a:xfrm rot="1177655">
            <a:off x="6722128" y="735534"/>
            <a:ext cx="2379244" cy="1117982"/>
          </a:xfrm>
          <a:prstGeom prst="cloudCallout">
            <a:avLst>
              <a:gd fmla="val 1793" name="adj1"/>
              <a:gd fmla="val 87877" name="adj2"/>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Kā tas ietekmē cilvēkus un dabu?</a:t>
            </a:r>
            <a:endParaRPr>
              <a:latin typeface="Helvetica Neue Light"/>
              <a:ea typeface="Helvetica Neue Light"/>
              <a:cs typeface="Helvetica Neue Light"/>
              <a:sym typeface="Helvetica Neue Light"/>
            </a:endParaRPr>
          </a:p>
        </p:txBody>
      </p:sp>
      <p:sp>
        <p:nvSpPr>
          <p:cNvPr id="161" name="Google Shape;161;p20"/>
          <p:cNvSpPr/>
          <p:nvPr/>
        </p:nvSpPr>
        <p:spPr>
          <a:xfrm rot="-950683">
            <a:off x="90211" y="937998"/>
            <a:ext cx="1500927" cy="1024396"/>
          </a:xfrm>
          <a:prstGeom prst="cloudCallout">
            <a:avLst>
              <a:gd fmla="val 22953" name="adj1"/>
              <a:gd fmla="val 9536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Kāpēc klimats mainās?</a:t>
            </a:r>
            <a:endParaRPr>
              <a:latin typeface="Helvetica Neue Light"/>
              <a:ea typeface="Helvetica Neue Light"/>
              <a:cs typeface="Helvetica Neue Light"/>
              <a:sym typeface="Helvetica Neue Light"/>
            </a:endParaRPr>
          </a:p>
        </p:txBody>
      </p:sp>
      <p:sp>
        <p:nvSpPr>
          <p:cNvPr id="162" name="Google Shape;162;p20"/>
          <p:cNvSpPr/>
          <p:nvPr/>
        </p:nvSpPr>
        <p:spPr>
          <a:xfrm rot="-445152">
            <a:off x="5217645" y="2866552"/>
            <a:ext cx="1942261" cy="1034649"/>
          </a:xfrm>
          <a:prstGeom prst="cloudCallout">
            <a:avLst>
              <a:gd fmla="val -53292" name="adj1"/>
              <a:gd fmla="val 77273"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Ko var iesākt? Kas jādara?</a:t>
            </a:r>
            <a:endParaRPr>
              <a:latin typeface="Helvetica Neue Light"/>
              <a:ea typeface="Helvetica Neue Light"/>
              <a:cs typeface="Helvetica Neue Light"/>
              <a:sym typeface="Helvetica Neue Light"/>
            </a:endParaRPr>
          </a:p>
        </p:txBody>
      </p:sp>
      <p:sp>
        <p:nvSpPr>
          <p:cNvPr id="163" name="Google Shape;163;p20"/>
          <p:cNvSpPr/>
          <p:nvPr/>
        </p:nvSpPr>
        <p:spPr>
          <a:xfrm rot="-2170325">
            <a:off x="2354183" y="2869576"/>
            <a:ext cx="192134" cy="1822593"/>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 name="Google Shape;164;p20"/>
          <p:cNvSpPr txBox="1"/>
          <p:nvPr>
            <p:ph type="title"/>
          </p:nvPr>
        </p:nvSpPr>
        <p:spPr>
          <a:xfrm>
            <a:off x="573032" y="134370"/>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160"/>
              <a:buFont typeface="Calibri"/>
              <a:buNone/>
            </a:pPr>
            <a:r>
              <a:rPr lang="sv" sz="2400">
                <a:latin typeface="Helvetica Neue Light"/>
                <a:ea typeface="Helvetica Neue Light"/>
                <a:cs typeface="Helvetica Neue Light"/>
                <a:sym typeface="Helvetica Neue Light"/>
              </a:rPr>
              <a:t>...bet cilvēkiem ir dažādi viedokļi/domas/pārliecība</a:t>
            </a:r>
            <a:endParaRPr sz="2400">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p:nvPr/>
        </p:nvSpPr>
        <p:spPr>
          <a:xfrm>
            <a:off x="135600" y="158775"/>
            <a:ext cx="2907300" cy="16866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28350" y="632525"/>
            <a:ext cx="3121800" cy="133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sv" sz="3620">
                <a:solidFill>
                  <a:schemeClr val="dk1"/>
                </a:solidFill>
                <a:latin typeface="Helvetica Neue Light"/>
                <a:ea typeface="Helvetica Neue Light"/>
                <a:cs typeface="Helvetica Neue Light"/>
                <a:sym typeface="Helvetica Neue Light"/>
              </a:rPr>
              <a:t>Klimats sauc!</a:t>
            </a:r>
            <a:endParaRPr sz="3900">
              <a:solidFill>
                <a:schemeClr val="accent5"/>
              </a:solidFill>
              <a:latin typeface="Helvetica Neue Light"/>
              <a:ea typeface="Helvetica Neue Light"/>
              <a:cs typeface="Helvetica Neue Light"/>
              <a:sym typeface="Helvetica Neue Light"/>
            </a:endParaRPr>
          </a:p>
        </p:txBody>
      </p:sp>
      <p:pic>
        <p:nvPicPr>
          <p:cNvPr id="171" name="Google Shape;171;p21"/>
          <p:cNvPicPr preferRelativeResize="0"/>
          <p:nvPr/>
        </p:nvPicPr>
        <p:blipFill>
          <a:blip r:embed="rId3">
            <a:alphaModFix/>
          </a:blip>
          <a:stretch>
            <a:fillRect/>
          </a:stretch>
        </p:blipFill>
        <p:spPr>
          <a:xfrm>
            <a:off x="5292374" y="402700"/>
            <a:ext cx="3121801" cy="4495738"/>
          </a:xfrm>
          <a:prstGeom prst="rect">
            <a:avLst/>
          </a:prstGeom>
          <a:noFill/>
          <a:ln>
            <a:noFill/>
          </a:ln>
        </p:spPr>
      </p:pic>
      <p:pic>
        <p:nvPicPr>
          <p:cNvPr id="172" name="Google Shape;172;p21"/>
          <p:cNvPicPr preferRelativeResize="0"/>
          <p:nvPr/>
        </p:nvPicPr>
        <p:blipFill>
          <a:blip r:embed="rId4">
            <a:alphaModFix/>
          </a:blip>
          <a:stretch>
            <a:fillRect/>
          </a:stretch>
        </p:blipFill>
        <p:spPr>
          <a:xfrm rot="-3485098">
            <a:off x="670396" y="2595097"/>
            <a:ext cx="1505590" cy="2284020"/>
          </a:xfrm>
          <a:prstGeom prst="rect">
            <a:avLst/>
          </a:prstGeom>
          <a:noFill/>
          <a:ln>
            <a:noFill/>
          </a:ln>
        </p:spPr>
      </p:pic>
      <p:pic>
        <p:nvPicPr>
          <p:cNvPr id="173" name="Google Shape;173;p21"/>
          <p:cNvPicPr preferRelativeResize="0"/>
          <p:nvPr/>
        </p:nvPicPr>
        <p:blipFill>
          <a:blip r:embed="rId5">
            <a:alphaModFix/>
          </a:blip>
          <a:stretch>
            <a:fillRect/>
          </a:stretch>
        </p:blipFill>
        <p:spPr>
          <a:xfrm rot="-1832274">
            <a:off x="1527802" y="2094516"/>
            <a:ext cx="1505580" cy="2284027"/>
          </a:xfrm>
          <a:prstGeom prst="rect">
            <a:avLst/>
          </a:prstGeom>
          <a:noFill/>
          <a:ln>
            <a:noFill/>
          </a:ln>
        </p:spPr>
      </p:pic>
      <p:pic>
        <p:nvPicPr>
          <p:cNvPr id="174" name="Google Shape;174;p21"/>
          <p:cNvPicPr preferRelativeResize="0"/>
          <p:nvPr/>
        </p:nvPicPr>
        <p:blipFill>
          <a:blip r:embed="rId6">
            <a:alphaModFix/>
          </a:blip>
          <a:stretch>
            <a:fillRect/>
          </a:stretch>
        </p:blipFill>
        <p:spPr>
          <a:xfrm rot="-554908">
            <a:off x="2508160" y="1729268"/>
            <a:ext cx="1505577" cy="2284027"/>
          </a:xfrm>
          <a:prstGeom prst="rect">
            <a:avLst/>
          </a:prstGeom>
          <a:noFill/>
          <a:ln>
            <a:noFill/>
          </a:ln>
        </p:spPr>
      </p:pic>
      <p:pic>
        <p:nvPicPr>
          <p:cNvPr id="175" name="Google Shape;175;p21"/>
          <p:cNvPicPr preferRelativeResize="0"/>
          <p:nvPr/>
        </p:nvPicPr>
        <p:blipFill>
          <a:blip r:embed="rId7">
            <a:alphaModFix/>
          </a:blip>
          <a:stretch>
            <a:fillRect/>
          </a:stretch>
        </p:blipFill>
        <p:spPr>
          <a:xfrm rot="853520">
            <a:off x="3288827" y="2043434"/>
            <a:ext cx="1505590" cy="22840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311700" y="292625"/>
            <a:ext cx="875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2920">
                <a:solidFill>
                  <a:schemeClr val="accent5"/>
                </a:solidFill>
                <a:latin typeface="Helvetica Neue Light"/>
                <a:ea typeface="Helvetica Neue Light"/>
                <a:cs typeface="Helvetica Neue Light"/>
                <a:sym typeface="Helvetica Neue Light"/>
              </a:rPr>
              <a:t>Kā tev šķiet,  kam ir lielāka ietekme uz klimatu?</a:t>
            </a:r>
            <a:endParaRPr sz="2920">
              <a:solidFill>
                <a:schemeClr val="accent5"/>
              </a:solidFill>
              <a:latin typeface="Helvetica Neue Light"/>
              <a:ea typeface="Helvetica Neue Light"/>
              <a:cs typeface="Helvetica Neue Light"/>
              <a:sym typeface="Helvetica Neue Light"/>
            </a:endParaRPr>
          </a:p>
        </p:txBody>
      </p:sp>
      <p:pic>
        <p:nvPicPr>
          <p:cNvPr id="181" name="Google Shape;181;p22"/>
          <p:cNvPicPr preferRelativeResize="0"/>
          <p:nvPr/>
        </p:nvPicPr>
        <p:blipFill>
          <a:blip r:embed="rId3">
            <a:alphaModFix/>
          </a:blip>
          <a:stretch>
            <a:fillRect/>
          </a:stretch>
        </p:blipFill>
        <p:spPr>
          <a:xfrm>
            <a:off x="388650" y="1015475"/>
            <a:ext cx="2521682" cy="3825475"/>
          </a:xfrm>
          <a:prstGeom prst="rect">
            <a:avLst/>
          </a:prstGeom>
          <a:noFill/>
          <a:ln>
            <a:noFill/>
          </a:ln>
        </p:spPr>
      </p:pic>
      <p:pic>
        <p:nvPicPr>
          <p:cNvPr id="182" name="Google Shape;182;p22"/>
          <p:cNvPicPr preferRelativeResize="0"/>
          <p:nvPr/>
        </p:nvPicPr>
        <p:blipFill>
          <a:blip r:embed="rId4">
            <a:alphaModFix/>
          </a:blip>
          <a:stretch>
            <a:fillRect/>
          </a:stretch>
        </p:blipFill>
        <p:spPr>
          <a:xfrm>
            <a:off x="3101301" y="1015480"/>
            <a:ext cx="2521675" cy="3825469"/>
          </a:xfrm>
          <a:prstGeom prst="rect">
            <a:avLst/>
          </a:prstGeom>
          <a:noFill/>
          <a:ln>
            <a:noFill/>
          </a:ln>
        </p:spPr>
      </p:pic>
      <p:cxnSp>
        <p:nvCxnSpPr>
          <p:cNvPr id="183" name="Google Shape;183;p22"/>
          <p:cNvCxnSpPr/>
          <p:nvPr/>
        </p:nvCxnSpPr>
        <p:spPr>
          <a:xfrm flipH="1">
            <a:off x="5552752" y="2945463"/>
            <a:ext cx="1298700" cy="1620300"/>
          </a:xfrm>
          <a:prstGeom prst="straightConnector1">
            <a:avLst/>
          </a:prstGeom>
          <a:noFill/>
          <a:ln cap="flat" cmpd="sng" w="9525">
            <a:solidFill>
              <a:schemeClr val="dk1"/>
            </a:solidFill>
            <a:prstDash val="solid"/>
            <a:miter lim="800000"/>
            <a:headEnd len="sm" w="sm" type="none"/>
            <a:tailEnd len="med" w="med" type="triangle"/>
          </a:ln>
        </p:spPr>
      </p:cxnSp>
      <p:pic>
        <p:nvPicPr>
          <p:cNvPr id="184" name="Google Shape;184;p22"/>
          <p:cNvPicPr preferRelativeResize="0"/>
          <p:nvPr/>
        </p:nvPicPr>
        <p:blipFill>
          <a:blip r:embed="rId5">
            <a:alphaModFix/>
          </a:blip>
          <a:stretch>
            <a:fillRect/>
          </a:stretch>
        </p:blipFill>
        <p:spPr>
          <a:xfrm>
            <a:off x="6321426" y="1610284"/>
            <a:ext cx="2352399" cy="2535465"/>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